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56" r:id="rId2"/>
    <p:sldId id="259" r:id="rId3"/>
    <p:sldId id="260" r:id="rId4"/>
    <p:sldId id="265" r:id="rId5"/>
    <p:sldId id="258" r:id="rId6"/>
    <p:sldId id="268" r:id="rId7"/>
    <p:sldId id="266" r:id="rId8"/>
    <p:sldId id="263" r:id="rId9"/>
    <p:sldId id="264" r:id="rId10"/>
    <p:sldId id="271" r:id="rId11"/>
    <p:sldId id="273" r:id="rId12"/>
    <p:sldId id="257" r:id="rId13"/>
    <p:sldId id="261" r:id="rId14"/>
    <p:sldId id="267" r:id="rId15"/>
    <p:sldId id="270" r:id="rId16"/>
    <p:sldId id="272" r:id="rId17"/>
    <p:sldId id="274"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88" autoAdjust="0"/>
    <p:restoredTop sz="81358" autoAdjust="0"/>
  </p:normalViewPr>
  <p:slideViewPr>
    <p:cSldViewPr snapToGrid="0" snapToObjects="1">
      <p:cViewPr>
        <p:scale>
          <a:sx n="119" d="100"/>
          <a:sy n="119" d="100"/>
        </p:scale>
        <p:origin x="1688" y="52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577141301"/>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s://www.sixxs.net/pops/heanet/)"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E" dirty="0" smtClean="0"/>
              <a:t>Befor</a:t>
            </a:r>
            <a:r>
              <a:rPr lang="en-IE" baseline="0" dirty="0" smtClean="0"/>
              <a:t>e our tale begins, a little background</a:t>
            </a:r>
            <a:r>
              <a:rPr lang="is-IS" baseline="0" dirty="0" smtClean="0"/>
              <a:t>…</a:t>
            </a:r>
            <a:endParaRPr lang="en-IE"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735A632-DF7B-1A44-ADB6-BFBB27FD5205}" type="slidenum">
              <a:rPr lang="en-IE" smtClean="0"/>
              <a:pPr/>
              <a:t>2</a:t>
            </a:fld>
            <a:endParaRPr lang="en-IE"/>
          </a:p>
        </p:txBody>
      </p:sp>
    </p:spTree>
    <p:extLst>
      <p:ext uri="{BB962C8B-B14F-4D97-AF65-F5344CB8AC3E}">
        <p14:creationId xmlns:p14="http://schemas.microsoft.com/office/powerpoint/2010/main" val="699889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dirty="0" smtClean="0"/>
              <a:t>(ref: </a:t>
            </a:r>
            <a:r>
              <a:rPr lang="en-US" sz="1100" dirty="0" smtClean="0">
                <a:hlinkClick r:id="rId3"/>
              </a:rPr>
              <a:t>https://www.sixxs.net/pops/heanet/)</a:t>
            </a:r>
            <a:endParaRPr lang="en-US" sz="1100" dirty="0" smtClean="0"/>
          </a:p>
          <a:p>
            <a:endParaRPr lang="en-US" sz="11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t>This allowed home broadband users to connect to IPv6 services in HEAnet and to build their knowledge of IPv6 when there was no possibility of getting IPv6 access from Dial-up/DSL providers</a:t>
            </a:r>
          </a:p>
          <a:p>
            <a:endParaRPr lang="en-US" sz="1100" dirty="0" smtClean="0"/>
          </a:p>
          <a:p>
            <a:r>
              <a:rPr lang="en-US" sz="1100" dirty="0" smtClean="0"/>
              <a:t>14</a:t>
            </a:r>
            <a:r>
              <a:rPr lang="en-US" sz="1100" baseline="0" dirty="0" smtClean="0"/>
              <a:t> Years 5 Months and 15 days!! Still heavily used with 406 active tunnels, but we will probably decommission that next year on the 15</a:t>
            </a:r>
            <a:r>
              <a:rPr lang="en-US" sz="1100" baseline="30000" dirty="0" smtClean="0"/>
              <a:t>th</a:t>
            </a:r>
            <a:r>
              <a:rPr lang="en-US" sz="1100" baseline="0" dirty="0" smtClean="0"/>
              <a:t> anniversary.</a:t>
            </a:r>
            <a:endParaRPr lang="en-US" sz="1100" dirty="0" smtClean="0"/>
          </a:p>
        </p:txBody>
      </p:sp>
    </p:spTree>
    <p:extLst>
      <p:ext uri="{BB962C8B-B14F-4D97-AF65-F5344CB8AC3E}">
        <p14:creationId xmlns:p14="http://schemas.microsoft.com/office/powerpoint/2010/main" val="1160760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t>Make everything Dual Stack! We wanted parity with our</a:t>
            </a:r>
            <a:r>
              <a:rPr lang="en-US" sz="1100" baseline="0" dirty="0" smtClean="0"/>
              <a:t> IPv4 and IPv6 networks.</a:t>
            </a:r>
            <a:endParaRPr lang="en-US" sz="1100" dirty="0" smtClean="0"/>
          </a:p>
          <a:p>
            <a:endParaRPr lang="en-US" dirty="0" smtClean="0"/>
          </a:p>
          <a:p>
            <a:r>
              <a:rPr lang="en-US" dirty="0" smtClean="0"/>
              <a:t>Initially just</a:t>
            </a:r>
            <a:r>
              <a:rPr lang="en-US" baseline="0" dirty="0" smtClean="0"/>
              <a:t> maintained forward and reverse zone files for IPv6, but later we deployed DNS </a:t>
            </a:r>
            <a:r>
              <a:rPr lang="en-US" baseline="0" dirty="0" err="1" smtClean="0"/>
              <a:t>Anycast</a:t>
            </a:r>
            <a:r>
              <a:rPr lang="en-US" baseline="0" dirty="0" smtClean="0"/>
              <a:t> resolvers too.</a:t>
            </a:r>
          </a:p>
          <a:p>
            <a:endParaRPr lang="en-US" baseline="0" dirty="0" smtClean="0"/>
          </a:p>
          <a:p>
            <a:r>
              <a:rPr lang="en-US" baseline="0" dirty="0" smtClean="0"/>
              <a:t>At one stage around 2005 our FTP mirror was the busiest IPv6 mirror in the world…and it wasn’t without it’s woes…we had Alan Cox involved in troubleshooting a problem on our FTP server when we moved it to new hardware and a new Linux kernel because the “clever” Ethernet card driver in the kernel was accepting IPv6 requests where TCP check summing was off-loading the packets to the network card which wasn’t IPv6 aware and was proceeding to do a checksum for an IPv4 header on an IPv6 packet causing total carnage! </a:t>
            </a:r>
          </a:p>
          <a:p>
            <a:endParaRPr lang="en-US" baseline="0" dirty="0" smtClean="0"/>
          </a:p>
          <a:p>
            <a:r>
              <a:rPr lang="en-US" baseline="0" dirty="0" smtClean="0"/>
              <a:t>Definitely one of the more obscure IPv6 bugs we had to deal with!</a:t>
            </a:r>
            <a:endParaRPr lang="en-US" dirty="0"/>
          </a:p>
        </p:txBody>
      </p:sp>
    </p:spTree>
    <p:extLst>
      <p:ext uri="{BB962C8B-B14F-4D97-AF65-F5344CB8AC3E}">
        <p14:creationId xmlns:p14="http://schemas.microsoft.com/office/powerpoint/2010/main" val="251955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I think in</a:t>
            </a:r>
            <a:r>
              <a:rPr lang="en-US" baseline="0" dirty="0" smtClean="0"/>
              <a:t> HEAnet we’re a little burnt out when it comes to IPv6.</a:t>
            </a:r>
            <a:endParaRPr lang="en-US" dirty="0"/>
          </a:p>
        </p:txBody>
      </p:sp>
    </p:spTree>
    <p:extLst>
      <p:ext uri="{BB962C8B-B14F-4D97-AF65-F5344CB8AC3E}">
        <p14:creationId xmlns:p14="http://schemas.microsoft.com/office/powerpoint/2010/main" val="1928795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Some links to other slide sets and resources</a:t>
            </a:r>
            <a:r>
              <a:rPr lang="en-US" baseline="0" dirty="0" smtClean="0"/>
              <a:t> the Irish IPv6 Task Force and the 6DISS group put together.</a:t>
            </a:r>
            <a:endParaRPr lang="en-US" dirty="0"/>
          </a:p>
        </p:txBody>
      </p:sp>
    </p:spTree>
    <p:extLst>
      <p:ext uri="{BB962C8B-B14F-4D97-AF65-F5344CB8AC3E}">
        <p14:creationId xmlns:p14="http://schemas.microsoft.com/office/powerpoint/2010/main" val="169955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E" dirty="0" smtClean="0"/>
              <a:t>We provide Internet connectivity and network</a:t>
            </a:r>
            <a:r>
              <a:rPr lang="en-IE" baseline="0" dirty="0" smtClean="0"/>
              <a:t> services </a:t>
            </a:r>
            <a:r>
              <a:rPr lang="en-IE" dirty="0" smtClean="0"/>
              <a:t>to all the </a:t>
            </a:r>
            <a:r>
              <a:rPr lang="en-IE" b="0" dirty="0" smtClean="0"/>
              <a:t>Universities, Institutes of Technology, Primary &amp; Secondary Schools </a:t>
            </a:r>
            <a:r>
              <a:rPr lang="en-IE" dirty="0" smtClean="0"/>
              <a:t>and anyone related to education that’s publicly funded in Ireland.</a:t>
            </a: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735A632-DF7B-1A44-ADB6-BFBB27FD5205}" type="slidenum">
              <a:rPr lang="en-IE" smtClean="0"/>
              <a:pPr/>
              <a:t>3</a:t>
            </a:fld>
            <a:endParaRPr lang="en-IE"/>
          </a:p>
        </p:txBody>
      </p:sp>
    </p:spTree>
    <p:extLst>
      <p:ext uri="{BB962C8B-B14F-4D97-AF65-F5344CB8AC3E}">
        <p14:creationId xmlns:p14="http://schemas.microsoft.com/office/powerpoint/2010/main" val="736912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t>One of HEAnet’s functions is to operate as a Local Internet Registry for our Clients.</a:t>
            </a:r>
          </a:p>
          <a:p>
            <a:endParaRPr lang="en-US" dirty="0" smtClean="0"/>
          </a:p>
          <a:p>
            <a:r>
              <a:rPr lang="en-US" dirty="0" smtClean="0"/>
              <a:t>6Bone</a:t>
            </a:r>
            <a:r>
              <a:rPr lang="en-US" baseline="0" dirty="0" smtClean="0"/>
              <a:t> was the official IPv6 test bed project to allow Network Operators to start working with IPv6 </a:t>
            </a:r>
          </a:p>
          <a:p>
            <a:endParaRPr lang="en-US" baseline="0" dirty="0" smtClean="0"/>
          </a:p>
          <a:p>
            <a:r>
              <a:rPr lang="en-US" baseline="0" dirty="0" smtClean="0"/>
              <a:t>Then we applied for address space from RIPE</a:t>
            </a:r>
          </a:p>
          <a:p>
            <a:r>
              <a:rPr lang="en-US" dirty="0" smtClean="0"/>
              <a:t>6Bone</a:t>
            </a:r>
            <a:r>
              <a:rPr lang="en-US" baseline="0" dirty="0" smtClean="0"/>
              <a:t> </a:t>
            </a:r>
            <a:r>
              <a:rPr lang="en-US" baseline="0" dirty="0" smtClean="0"/>
              <a:t>project was officially deprecated on 6/6/2006 – because as we all know, IPv6 was fully in production then </a:t>
            </a:r>
            <a:r>
              <a:rPr lang="is-IS" baseline="0" dirty="0" smtClean="0">
                <a:sym typeface="Wingdings"/>
              </a:rPr>
              <a:t>:)</a:t>
            </a:r>
            <a:endParaRPr lang="en-US" dirty="0" smtClean="0"/>
          </a:p>
        </p:txBody>
      </p:sp>
    </p:spTree>
    <p:extLst>
      <p:ext uri="{BB962C8B-B14F-4D97-AF65-F5344CB8AC3E}">
        <p14:creationId xmlns:p14="http://schemas.microsoft.com/office/powerpoint/2010/main" val="665638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We provide</a:t>
            </a:r>
            <a:r>
              <a:rPr lang="en-US" baseline="0" dirty="0" smtClean="0"/>
              <a:t> Internet Transit to INEX, and offered them IPv6 Transit in too.</a:t>
            </a:r>
          </a:p>
          <a:p>
            <a:endParaRPr lang="en-US" baseline="0" dirty="0" smtClean="0"/>
          </a:p>
          <a:p>
            <a:endParaRPr lang="en-US" baseline="0" dirty="0" smtClean="0"/>
          </a:p>
          <a:p>
            <a:r>
              <a:rPr lang="en-US" baseline="0" dirty="0" smtClean="0"/>
              <a:t>Image credit: http://</a:t>
            </a:r>
            <a:r>
              <a:rPr lang="en-US" baseline="0" dirty="0" err="1" smtClean="0"/>
              <a:t>gallery.yopriceville.com</a:t>
            </a:r>
            <a:r>
              <a:rPr lang="en-US" baseline="0" dirty="0" smtClean="0"/>
              <a:t>/</a:t>
            </a:r>
            <a:r>
              <a:rPr lang="en-US" baseline="0" dirty="0" err="1" smtClean="0"/>
              <a:t>var</a:t>
            </a:r>
            <a:r>
              <a:rPr lang="en-US" baseline="0" dirty="0" smtClean="0"/>
              <a:t>/resizes/Free-Clipart-Pictures/Cartoons-PNG/</a:t>
            </a:r>
            <a:r>
              <a:rPr lang="en-US" baseline="0" dirty="0" err="1" smtClean="0"/>
              <a:t>Cinderella_Glass_Slipper-PNG_Vector_Clipart_Image.png?m</a:t>
            </a:r>
            <a:r>
              <a:rPr lang="en-US" baseline="0" dirty="0" smtClean="0"/>
              <a:t>=1434443102</a:t>
            </a:r>
            <a:endParaRPr lang="en-US" dirty="0"/>
          </a:p>
        </p:txBody>
      </p:sp>
    </p:spTree>
    <p:extLst>
      <p:ext uri="{BB962C8B-B14F-4D97-AF65-F5344CB8AC3E}">
        <p14:creationId xmlns:p14="http://schemas.microsoft.com/office/powerpoint/2010/main" val="1448128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Brendan </a:t>
            </a:r>
            <a:r>
              <a:rPr lang="en-US" dirty="0" err="1" smtClean="0"/>
              <a:t>Touhy</a:t>
            </a:r>
            <a:r>
              <a:rPr lang="en-US" dirty="0" smtClean="0"/>
              <a:t> in DCMNR came to the HEAnet conference in 2003 and</a:t>
            </a:r>
            <a:r>
              <a:rPr lang="en-US" baseline="0" dirty="0" smtClean="0"/>
              <a:t> was listening to us present on IPv6</a:t>
            </a:r>
            <a:r>
              <a:rPr lang="en-US" dirty="0" smtClean="0"/>
              <a:t> and asked us to write a brief</a:t>
            </a:r>
            <a:r>
              <a:rPr lang="en-US" baseline="0" dirty="0" smtClean="0"/>
              <a:t> on The Case for IPv6. </a:t>
            </a:r>
          </a:p>
          <a:p>
            <a:endParaRPr lang="en-US" baseline="0" dirty="0" smtClean="0"/>
          </a:p>
          <a:p>
            <a:r>
              <a:rPr lang="en-US" baseline="0" dirty="0" smtClean="0"/>
              <a:t>Little did she know, but my colleague Anna was very astute when she wrote “While good progress has been made so far, there are a number of obstacles preventing the widespread deployment of IPv6…”</a:t>
            </a:r>
          </a:p>
          <a:p>
            <a:endParaRPr lang="en-US" baseline="0" dirty="0" smtClean="0"/>
          </a:p>
          <a:p>
            <a:r>
              <a:rPr lang="en-US" baseline="0" dirty="0" smtClean="0"/>
              <a:t>What we weren’t expecting was for Brendan to decide to send our “Case for IPv6” to </a:t>
            </a:r>
            <a:r>
              <a:rPr lang="en-US" baseline="0" dirty="0" err="1" smtClean="0"/>
              <a:t>Vint</a:t>
            </a:r>
            <a:r>
              <a:rPr lang="en-US" baseline="0" dirty="0" smtClean="0"/>
              <a:t> Cerf and Brian Carpenter who co-authored some of the IPv6 Internet Drafts for comment!!</a:t>
            </a:r>
          </a:p>
          <a:p>
            <a:r>
              <a:rPr lang="en-US" baseline="0" dirty="0" smtClean="0"/>
              <a:t>Luckily for us, it seems they thought it was quite on point bar a few quibbles…And this email led to the establishment of the Irish IPv6 Task Force with DCMNR.</a:t>
            </a:r>
          </a:p>
          <a:p>
            <a:endParaRPr lang="en-US" baseline="0" dirty="0" smtClean="0"/>
          </a:p>
        </p:txBody>
      </p:sp>
    </p:spTree>
    <p:extLst>
      <p:ext uri="{BB962C8B-B14F-4D97-AF65-F5344CB8AC3E}">
        <p14:creationId xmlns:p14="http://schemas.microsoft.com/office/powerpoint/2010/main" val="1010585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kern="1200" dirty="0" smtClean="0">
                <a:solidFill>
                  <a:schemeClr val="tx1"/>
                </a:solidFill>
                <a:effectLst/>
                <a:latin typeface="+mn-lt"/>
                <a:ea typeface="+mn-ea"/>
                <a:cs typeface="+mn-cs"/>
              </a:rPr>
              <a:t>Once we had our IPv6 Address space we were able to get started on getting</a:t>
            </a:r>
            <a:r>
              <a:rPr lang="en-US" sz="1100" b="0" i="0" kern="1200" baseline="0" dirty="0" smtClean="0">
                <a:solidFill>
                  <a:schemeClr val="tx1"/>
                </a:solidFill>
                <a:effectLst/>
                <a:latin typeface="+mn-lt"/>
                <a:ea typeface="+mn-ea"/>
                <a:cs typeface="+mn-cs"/>
              </a:rPr>
              <a:t> connectivity…</a:t>
            </a: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6TAP was</a:t>
            </a:r>
            <a:r>
              <a:rPr lang="en-US" sz="1100" b="0" i="0" kern="1200" baseline="0" dirty="0" smtClean="0">
                <a:solidFill>
                  <a:schemeClr val="tx1"/>
                </a:solidFill>
                <a:effectLst/>
                <a:latin typeface="+mn-lt"/>
                <a:ea typeface="+mn-ea"/>
                <a:cs typeface="+mn-cs"/>
              </a:rPr>
              <a:t> a c</a:t>
            </a:r>
            <a:r>
              <a:rPr lang="en-US" sz="1100" b="0" i="0" kern="1200" dirty="0" smtClean="0">
                <a:solidFill>
                  <a:schemeClr val="tx1"/>
                </a:solidFill>
                <a:effectLst/>
                <a:latin typeface="+mn-lt"/>
                <a:ea typeface="+mn-ea"/>
                <a:cs typeface="+mn-cs"/>
              </a:rPr>
              <a:t>o-sponsored project by </a:t>
            </a:r>
            <a:r>
              <a:rPr lang="en-US" sz="1100" b="0" i="0" kern="1200" dirty="0" err="1" smtClean="0">
                <a:solidFill>
                  <a:schemeClr val="tx1"/>
                </a:solidFill>
                <a:effectLst/>
                <a:latin typeface="+mn-lt"/>
                <a:ea typeface="+mn-ea"/>
                <a:cs typeface="+mn-cs"/>
              </a:rPr>
              <a:t>ESnet</a:t>
            </a:r>
            <a:r>
              <a:rPr lang="en-US" sz="1100" b="0" i="0" kern="1200" dirty="0" smtClean="0">
                <a:solidFill>
                  <a:schemeClr val="tx1"/>
                </a:solidFill>
                <a:effectLst/>
                <a:latin typeface="+mn-lt"/>
                <a:ea typeface="+mn-ea"/>
                <a:cs typeface="+mn-cs"/>
              </a:rPr>
              <a:t> and CANARIE, provides native and tunneled IPv6 interconnections at STAR TAP, to provide early IPv6 production networks the ability to build and demonstrate IPv6-based applications</a:t>
            </a:r>
          </a:p>
        </p:txBody>
      </p:sp>
    </p:spTree>
    <p:extLst>
      <p:ext uri="{BB962C8B-B14F-4D97-AF65-F5344CB8AC3E}">
        <p14:creationId xmlns:p14="http://schemas.microsoft.com/office/powerpoint/2010/main" val="567009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whopping 2Mbps to Chicago</a:t>
            </a:r>
            <a:r>
              <a:rPr lang="en-US" baseline="0" dirty="0" smtClean="0"/>
              <a:t> over the STM-1 circuit</a:t>
            </a:r>
            <a:endParaRPr lang="en-US" dirty="0"/>
          </a:p>
        </p:txBody>
      </p:sp>
    </p:spTree>
    <p:extLst>
      <p:ext uri="{BB962C8B-B14F-4D97-AF65-F5344CB8AC3E}">
        <p14:creationId xmlns:p14="http://schemas.microsoft.com/office/powerpoint/2010/main" val="1741631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was</a:t>
            </a:r>
            <a:r>
              <a:rPr lang="en-US" baseline="0" dirty="0" smtClean="0"/>
              <a:t> an exciting day on the IPv6 Internet because earlier that morning we noticed a problem that </a:t>
            </a:r>
            <a:r>
              <a:rPr lang="en-US" baseline="0" dirty="0" err="1" smtClean="0"/>
              <a:t>Geant</a:t>
            </a:r>
            <a:r>
              <a:rPr lang="en-US" baseline="0" dirty="0" smtClean="0"/>
              <a:t> weren’t advertising our IPv6 range to the other European </a:t>
            </a:r>
            <a:r>
              <a:rPr lang="en-US" baseline="0" dirty="0" err="1" smtClean="0"/>
              <a:t>NRENs</a:t>
            </a:r>
            <a:r>
              <a:rPr lang="en-US" baseline="0" dirty="0" smtClean="0"/>
              <a:t>,</a:t>
            </a:r>
          </a:p>
          <a:p>
            <a:r>
              <a:rPr lang="en-US" baseline="0" dirty="0" smtClean="0"/>
              <a:t>and traffic was arriving via our Abilene link in New York.</a:t>
            </a:r>
          </a:p>
          <a:p>
            <a:endParaRPr lang="en-US" baseline="0" dirty="0" smtClean="0"/>
          </a:p>
          <a:p>
            <a:r>
              <a:rPr lang="en-US" dirty="0" smtClean="0"/>
              <a:t>20050517 09:03 OMG </a:t>
            </a:r>
            <a:r>
              <a:rPr lang="en-US" dirty="0" err="1" smtClean="0"/>
              <a:t>Geant</a:t>
            </a:r>
            <a:r>
              <a:rPr lang="en-US" dirty="0" smtClean="0"/>
              <a:t> were filtering out our IPv6 prefixes, which</a:t>
            </a:r>
            <a:r>
              <a:rPr lang="en-US" baseline="0" dirty="0" smtClean="0"/>
              <a:t> </a:t>
            </a:r>
            <a:r>
              <a:rPr lang="en-US" dirty="0" smtClean="0"/>
              <a:t>resulted in traffic from </a:t>
            </a:r>
            <a:r>
              <a:rPr lang="en-US" dirty="0" err="1" smtClean="0"/>
              <a:t>NRENs</a:t>
            </a:r>
            <a:r>
              <a:rPr lang="en-US" dirty="0" smtClean="0"/>
              <a:t> in Europe coming via our Abilene link in</a:t>
            </a:r>
          </a:p>
          <a:p>
            <a:r>
              <a:rPr lang="en-US" dirty="0" smtClean="0"/>
              <a:t>New York. Mailed the </a:t>
            </a:r>
            <a:r>
              <a:rPr lang="en-US" dirty="0" err="1" smtClean="0"/>
              <a:t>Geant</a:t>
            </a:r>
            <a:r>
              <a:rPr lang="en-US" dirty="0" smtClean="0"/>
              <a:t> NOC and they have remedied this. Traffic from</a:t>
            </a:r>
            <a:r>
              <a:rPr lang="en-US" baseline="0" dirty="0" smtClean="0"/>
              <a:t> </a:t>
            </a:r>
            <a:r>
              <a:rPr lang="en-US" dirty="0" smtClean="0"/>
              <a:t>European </a:t>
            </a:r>
            <a:r>
              <a:rPr lang="en-US" dirty="0" err="1" smtClean="0"/>
              <a:t>NRENs</a:t>
            </a:r>
            <a:r>
              <a:rPr lang="en-US" dirty="0" smtClean="0"/>
              <a:t> now coming via </a:t>
            </a:r>
            <a:r>
              <a:rPr lang="en-US" dirty="0" err="1" smtClean="0"/>
              <a:t>Geant</a:t>
            </a:r>
            <a:r>
              <a:rPr lang="en-US" dirty="0" smtClean="0"/>
              <a:t> directly.</a:t>
            </a:r>
          </a:p>
          <a:p>
            <a:endParaRPr lang="en-US" dirty="0" smtClean="0"/>
          </a:p>
          <a:p>
            <a:r>
              <a:rPr lang="en-US" dirty="0" smtClean="0"/>
              <a:t>Nor was it</a:t>
            </a:r>
            <a:r>
              <a:rPr lang="en-US" baseline="0" dirty="0" smtClean="0"/>
              <a:t> all smooth sailing with GBLX native v6…we soon found out the quality of IPv6 transit was not the same as IPv4 transit and a lot of prefixes were missing.</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396007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Graph of RTT improving to the same as IPv4 after implementing Native IPv6 transit  </a:t>
            </a:r>
          </a:p>
          <a:p>
            <a:endParaRPr lang="en-US" dirty="0"/>
          </a:p>
        </p:txBody>
      </p:sp>
    </p:spTree>
    <p:extLst>
      <p:ext uri="{BB962C8B-B14F-4D97-AF65-F5344CB8AC3E}">
        <p14:creationId xmlns:p14="http://schemas.microsoft.com/office/powerpoint/2010/main" val="1198596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pPr lvl="0">
                <a:spcBef>
                  <a:spcPts val="0"/>
                </a:spcBef>
                <a:buNone/>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187850"/>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pPr lvl="0">
                <a:spcBef>
                  <a:spcPts val="0"/>
                </a:spcBef>
                <a:buNone/>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pPr lvl="0">
                <a:spcBef>
                  <a:spcPts val="0"/>
                </a:spcBef>
                <a:buNone/>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pPr lvl="0">
                <a:spcBef>
                  <a:spcPts val="0"/>
                </a:spcBef>
                <a:buNone/>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pPr lvl="0">
                <a:spcBef>
                  <a:spcPts val="0"/>
                </a:spcBef>
                <a:buNone/>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pPr lvl="0">
                <a:spcBef>
                  <a:spcPts val="0"/>
                </a:spcBef>
                <a:buNone/>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pPr lvl="0">
                <a:spcBef>
                  <a:spcPts val="0"/>
                </a:spcBef>
                <a:buNone/>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pPr lvl="0">
                <a:spcBef>
                  <a:spcPts val="0"/>
                </a:spcBef>
                <a:buNone/>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ga-IE"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ga-IE"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4B332C4E-E17F-1746-825B-3FEDB66EF5CB}" type="datetimeFigureOut">
              <a:rPr lang="en-US" smtClean="0"/>
              <a:pPr/>
              <a:t>11/25/16</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4D8078B4-8602-CC4E-963E-5910409D6823}" type="slidenum">
              <a:rPr lang="en-US" smtClean="0"/>
              <a:pPr/>
              <a:t>‹#›</a:t>
            </a:fld>
            <a:endParaRPr lang="en-US"/>
          </a:p>
        </p:txBody>
      </p:sp>
    </p:spTree>
    <p:extLst>
      <p:ext uri="{BB962C8B-B14F-4D97-AF65-F5344CB8AC3E}">
        <p14:creationId xmlns:p14="http://schemas.microsoft.com/office/powerpoint/2010/main" val="8559075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187850"/>
            <a:ext cx="8520600" cy="572700"/>
          </a:xfrm>
          <a:prstGeom prst="rect">
            <a:avLst/>
          </a:prstGeom>
          <a:noFill/>
          <a:ln>
            <a:noFill/>
          </a:ln>
        </p:spPr>
        <p:txBody>
          <a:bodyPr lIns="91425" tIns="91425" rIns="91425" bIns="91425" anchor="t" anchorCtr="0"/>
          <a:lstStyle>
            <a:lvl1pPr lvl="0">
              <a:spcBef>
                <a:spcPts val="0"/>
              </a:spcBef>
              <a:buClr>
                <a:srgbClr val="FFFFFF"/>
              </a:buClr>
              <a:buSzPct val="100000"/>
              <a:buNone/>
              <a:defRPr sz="2800">
                <a:solidFill>
                  <a:srgbClr val="FFFFFF"/>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GB" sz="1000">
                <a:solidFill>
                  <a:schemeClr val="dk2"/>
                </a:solidFill>
              </a:rPr>
              <a:pPr lvl="0" algn="r">
                <a:spcBef>
                  <a:spcPts val="0"/>
                </a:spcBef>
                <a:buNone/>
              </a:pPr>
              <a:t>‹#›</a:t>
            </a:fld>
            <a:endParaRPr lang="en-GB"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60" r:id="rId9"/>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ftp://ftp.heanet.i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ie.ipv6tf.org/" TargetMode="External"/><Relationship Id="rId4" Type="http://schemas.openxmlformats.org/officeDocument/2006/relationships/hyperlink" Target="http://www.ie.ipv6tf.org/IPv6_fundamentals.pdf" TargetMode="External"/><Relationship Id="rId5" Type="http://schemas.openxmlformats.org/officeDocument/2006/relationships/hyperlink" Target="http://www.ie.ipv6tf.org/ipv6_deployment_strategy.pdf" TargetMode="External"/><Relationship Id="rId6" Type="http://schemas.openxmlformats.org/officeDocument/2006/relationships/hyperlink" Target="https://www.6diss.org/tutorials/" TargetMode="External"/><Relationship Id="rId7" Type="http://schemas.openxmlformats.org/officeDocument/2006/relationships/hyperlink" Target="http://shop.oreilly.com/product/9780596009342.do" TargetMode="External"/><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2.tiff"/></Relationships>
</file>

<file path=ppt/slides/_rels/slide3.xml.rels><?xml version="1.0" encoding="UTF-8" standalone="yes"?>
<Relationships xmlns="http://schemas.openxmlformats.org/package/2006/relationships"><Relationship Id="rId20" Type="http://schemas.openxmlformats.org/officeDocument/2006/relationships/image" Target="../media/image20.tiff"/><Relationship Id="rId21" Type="http://schemas.openxmlformats.org/officeDocument/2006/relationships/image" Target="../media/image21.tiff"/><Relationship Id="rId22" Type="http://schemas.openxmlformats.org/officeDocument/2006/relationships/image" Target="../media/image22.tiff"/><Relationship Id="rId23" Type="http://schemas.openxmlformats.org/officeDocument/2006/relationships/image" Target="../media/image23.tiff"/><Relationship Id="rId24" Type="http://schemas.openxmlformats.org/officeDocument/2006/relationships/image" Target="../media/image24.tiff"/><Relationship Id="rId25" Type="http://schemas.openxmlformats.org/officeDocument/2006/relationships/image" Target="../media/image25.tiff"/><Relationship Id="rId26" Type="http://schemas.openxmlformats.org/officeDocument/2006/relationships/image" Target="../media/image26.tiff"/><Relationship Id="rId27" Type="http://schemas.openxmlformats.org/officeDocument/2006/relationships/image" Target="../media/image27.tiff"/><Relationship Id="rId28" Type="http://schemas.openxmlformats.org/officeDocument/2006/relationships/image" Target="../media/image28.tiff"/><Relationship Id="rId29" Type="http://schemas.openxmlformats.org/officeDocument/2006/relationships/image" Target="../media/image29.tiff"/><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3.tiff"/><Relationship Id="rId4" Type="http://schemas.openxmlformats.org/officeDocument/2006/relationships/image" Target="../media/image4.tiff"/><Relationship Id="rId5" Type="http://schemas.openxmlformats.org/officeDocument/2006/relationships/image" Target="../media/image5.tiff"/><Relationship Id="rId30" Type="http://schemas.openxmlformats.org/officeDocument/2006/relationships/image" Target="../media/image30.tiff"/><Relationship Id="rId31" Type="http://schemas.openxmlformats.org/officeDocument/2006/relationships/image" Target="../media/image31.tiff"/><Relationship Id="rId32" Type="http://schemas.openxmlformats.org/officeDocument/2006/relationships/image" Target="../media/image32.tiff"/><Relationship Id="rId9" Type="http://schemas.openxmlformats.org/officeDocument/2006/relationships/image" Target="../media/image9.png"/><Relationship Id="rId6" Type="http://schemas.openxmlformats.org/officeDocument/2006/relationships/image" Target="../media/image6.png"/><Relationship Id="rId7" Type="http://schemas.openxmlformats.org/officeDocument/2006/relationships/image" Target="../media/image7.jpeg"/><Relationship Id="rId8" Type="http://schemas.openxmlformats.org/officeDocument/2006/relationships/image" Target="../media/image8.png"/><Relationship Id="rId33" Type="http://schemas.openxmlformats.org/officeDocument/2006/relationships/image" Target="../media/image33.tiff"/><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jpeg"/><Relationship Id="rId16" Type="http://schemas.openxmlformats.org/officeDocument/2006/relationships/image" Target="../media/image16.tiff"/><Relationship Id="rId17" Type="http://schemas.openxmlformats.org/officeDocument/2006/relationships/image" Target="../media/image17.tiff"/><Relationship Id="rId18" Type="http://schemas.openxmlformats.org/officeDocument/2006/relationships/image" Target="../media/image18.tiff"/><Relationship Id="rId19" Type="http://schemas.openxmlformats.org/officeDocument/2006/relationships/image" Target="../media/image19.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150850"/>
            <a:ext cx="8520600" cy="2485696"/>
          </a:xfrm>
        </p:spPr>
        <p:txBody>
          <a:bodyPr/>
          <a:lstStyle/>
          <a:p>
            <a:r>
              <a:rPr lang="en-US" dirty="0" smtClean="0">
                <a:solidFill>
                  <a:schemeClr val="tx1"/>
                </a:solidFill>
              </a:rPr>
              <a:t>An Irish IPv6 Fairytale</a:t>
            </a:r>
            <a:br>
              <a:rPr lang="en-US" dirty="0" smtClean="0">
                <a:solidFill>
                  <a:schemeClr val="tx1"/>
                </a:solidFill>
              </a:rPr>
            </a:br>
            <a:r>
              <a:rPr lang="en-US" dirty="0">
                <a:solidFill>
                  <a:schemeClr val="tx1"/>
                </a:solidFill>
              </a:rPr>
              <a:t/>
            </a:r>
            <a:br>
              <a:rPr lang="en-US" dirty="0">
                <a:solidFill>
                  <a:schemeClr val="tx1"/>
                </a:solidFill>
              </a:rPr>
            </a:br>
            <a:r>
              <a:rPr lang="en-US" sz="2400" dirty="0" err="1" smtClean="0">
                <a:solidFill>
                  <a:schemeClr val="tx1"/>
                </a:solidFill>
              </a:rPr>
              <a:t>iNOG:A</a:t>
            </a:r>
            <a:r>
              <a:rPr lang="en-US" sz="2400" dirty="0" smtClean="0">
                <a:solidFill>
                  <a:schemeClr val="tx1"/>
                </a:solidFill>
              </a:rPr>
              <a:t> meeting</a:t>
            </a:r>
            <a:br>
              <a:rPr lang="en-US" sz="2400" dirty="0" smtClean="0">
                <a:solidFill>
                  <a:schemeClr val="tx1"/>
                </a:solidFill>
              </a:rPr>
            </a:br>
            <a:r>
              <a:rPr lang="en-US" sz="2400" dirty="0" smtClean="0">
                <a:solidFill>
                  <a:schemeClr val="tx1"/>
                </a:solidFill>
              </a:rPr>
              <a:t>24</a:t>
            </a:r>
            <a:r>
              <a:rPr lang="en-US" sz="2400" baseline="30000" dirty="0" smtClean="0">
                <a:solidFill>
                  <a:schemeClr val="tx1"/>
                </a:solidFill>
              </a:rPr>
              <a:t>th</a:t>
            </a:r>
            <a:r>
              <a:rPr lang="en-US" sz="2400" dirty="0" smtClean="0">
                <a:solidFill>
                  <a:schemeClr val="tx1"/>
                </a:solidFill>
              </a:rPr>
              <a:t> November </a:t>
            </a:r>
            <a:r>
              <a:rPr lang="en-US" sz="2400" dirty="0" smtClean="0">
                <a:solidFill>
                  <a:schemeClr val="tx1"/>
                </a:solidFill>
              </a:rPr>
              <a:t>2016</a:t>
            </a:r>
            <a:br>
              <a:rPr lang="en-US" sz="2400" dirty="0" smtClean="0">
                <a:solidFill>
                  <a:schemeClr val="tx1"/>
                </a:solidFill>
              </a:rPr>
            </a:br>
            <a:r>
              <a:rPr lang="en-US" sz="2400" dirty="0" smtClean="0">
                <a:solidFill>
                  <a:schemeClr val="tx1"/>
                </a:solidFill>
              </a:rPr>
              <a:t>Orla McGann</a:t>
            </a:r>
            <a:endParaRPr lang="en-US" sz="2400" dirty="0">
              <a:solidFill>
                <a:schemeClr val="tx1"/>
              </a:solidFill>
            </a:endParaRPr>
          </a:p>
        </p:txBody>
      </p:sp>
    </p:spTree>
    <p:extLst>
      <p:ext uri="{BB962C8B-B14F-4D97-AF65-F5344CB8AC3E}">
        <p14:creationId xmlns:p14="http://schemas.microsoft.com/office/powerpoint/2010/main" val="5679146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1699" y="177750"/>
            <a:ext cx="3551887" cy="622587"/>
          </a:xfrm>
        </p:spPr>
        <p:txBody>
          <a:bodyPr/>
          <a:lstStyle/>
          <a:p>
            <a:r>
              <a:rPr lang="en-US" sz="2800" dirty="0" smtClean="0"/>
              <a:t>Native IPv6 Transit</a:t>
            </a:r>
            <a:endParaRPr lang="en-US" sz="2800" dirty="0"/>
          </a:p>
        </p:txBody>
      </p:sp>
      <p:sp>
        <p:nvSpPr>
          <p:cNvPr id="7" name="Text Placeholder 6"/>
          <p:cNvSpPr>
            <a:spLocks noGrp="1"/>
          </p:cNvSpPr>
          <p:nvPr>
            <p:ph type="body" idx="1"/>
          </p:nvPr>
        </p:nvSpPr>
        <p:spPr>
          <a:xfrm>
            <a:off x="4674728" y="1536646"/>
            <a:ext cx="4151754" cy="3404101"/>
          </a:xfrm>
        </p:spPr>
        <p:txBody>
          <a:bodyPr/>
          <a:lstStyle/>
          <a:p>
            <a:r>
              <a:rPr lang="en-US" sz="2400" dirty="0" smtClean="0"/>
              <a:t>May 17</a:t>
            </a:r>
            <a:r>
              <a:rPr lang="en-US" sz="2400" baseline="30000" dirty="0" smtClean="0"/>
              <a:t>th</a:t>
            </a:r>
            <a:r>
              <a:rPr lang="en-US" sz="2400" dirty="0" smtClean="0"/>
              <a:t> 2005: Native IPv6 Transit from Global Crossing was established</a:t>
            </a:r>
          </a:p>
          <a:p>
            <a:pPr>
              <a:buFont typeface="Arial"/>
              <a:buChar char="•"/>
            </a:pPr>
            <a:endParaRPr lang="en-US" sz="2400" dirty="0" smtClean="0"/>
          </a:p>
          <a:p>
            <a:pPr algn="r"/>
            <a:endParaRPr lang="en-US" dirty="0" smtClean="0"/>
          </a:p>
          <a:p>
            <a:pPr algn="r"/>
            <a:endParaRPr lang="en-US" dirty="0" smtClean="0"/>
          </a:p>
          <a:p>
            <a:pPr algn="r"/>
            <a:r>
              <a:rPr lang="en-US" sz="2000" dirty="0" smtClean="0"/>
              <a:t>So long Tunnels!!</a:t>
            </a:r>
            <a:endParaRPr lang="en-US" sz="2000" dirty="0"/>
          </a:p>
        </p:txBody>
      </p:sp>
      <p:pic>
        <p:nvPicPr>
          <p:cNvPr id="8" name="Picture 7" descr="Native IPv6 to GBLX ticket.png"/>
          <p:cNvPicPr>
            <a:picLocks noChangeAspect="1"/>
          </p:cNvPicPr>
          <p:nvPr/>
        </p:nvPicPr>
        <p:blipFill>
          <a:blip r:embed="rId3"/>
          <a:stretch>
            <a:fillRect/>
          </a:stretch>
        </p:blipFill>
        <p:spPr>
          <a:xfrm>
            <a:off x="311699" y="1056446"/>
            <a:ext cx="4157885" cy="408705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491" y="0"/>
            <a:ext cx="7422776" cy="5143500"/>
          </a:xfrm>
          <a:prstGeom prst="rect">
            <a:avLst/>
          </a:prstGeom>
        </p:spPr>
      </p:pic>
      <p:sp>
        <p:nvSpPr>
          <p:cNvPr id="5" name="Rectangle 4"/>
          <p:cNvSpPr/>
          <p:nvPr/>
        </p:nvSpPr>
        <p:spPr>
          <a:xfrm>
            <a:off x="8466267" y="0"/>
            <a:ext cx="677733" cy="1021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043491" cy="1021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SixXS</a:t>
            </a:r>
            <a:endParaRPr lang="en-US" dirty="0"/>
          </a:p>
        </p:txBody>
      </p:sp>
      <p:sp>
        <p:nvSpPr>
          <p:cNvPr id="3" name="TextBox 2"/>
          <p:cNvSpPr txBox="1"/>
          <p:nvPr/>
        </p:nvSpPr>
        <p:spPr>
          <a:xfrm>
            <a:off x="311700" y="1097280"/>
            <a:ext cx="5306817" cy="1569660"/>
          </a:xfrm>
          <a:prstGeom prst="rect">
            <a:avLst/>
          </a:prstGeom>
          <a:noFill/>
        </p:spPr>
        <p:txBody>
          <a:bodyPr wrap="square" rtlCol="0">
            <a:spAutoFit/>
          </a:bodyPr>
          <a:lstStyle/>
          <a:p>
            <a:pPr marL="285750" indent="-285750"/>
            <a:r>
              <a:rPr lang="en-US" sz="2400" dirty="0" smtClean="0"/>
              <a:t>HEAnet has hosted the first </a:t>
            </a:r>
            <a:r>
              <a:rPr lang="en-US" sz="2400" dirty="0" err="1" smtClean="0"/>
              <a:t>SixXS</a:t>
            </a:r>
            <a:r>
              <a:rPr lang="en-US" sz="2400" dirty="0" smtClean="0"/>
              <a:t> </a:t>
            </a:r>
          </a:p>
          <a:p>
            <a:pPr marL="285750" indent="-285750"/>
            <a:r>
              <a:rPr lang="en-US" sz="2400" dirty="0" smtClean="0"/>
              <a:t>node in Ireland</a:t>
            </a:r>
            <a:r>
              <a:rPr lang="is-IS" sz="2400" dirty="0" smtClean="0"/>
              <a:t>…</a:t>
            </a:r>
            <a:r>
              <a:rPr lang="en-US" sz="2400" dirty="0" smtClean="0"/>
              <a:t>since 2002 </a:t>
            </a:r>
          </a:p>
          <a:p>
            <a:pPr marL="285750" indent="-285750">
              <a:buFont typeface="Arial" charset="0"/>
              <a:buChar char="•"/>
            </a:pPr>
            <a:endParaRPr lang="en-US" sz="2400" dirty="0" smtClean="0"/>
          </a:p>
          <a:p>
            <a:endParaRPr lang="en-US" sz="24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4667" y="2107303"/>
            <a:ext cx="2502183" cy="260454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2327" y="1011220"/>
            <a:ext cx="2807579" cy="4128008"/>
          </a:xfrm>
          <a:prstGeom prst="rect">
            <a:avLst/>
          </a:prstGeom>
        </p:spPr>
      </p:pic>
    </p:spTree>
    <p:extLst>
      <p:ext uri="{BB962C8B-B14F-4D97-AF65-F5344CB8AC3E}">
        <p14:creationId xmlns:p14="http://schemas.microsoft.com/office/powerpoint/2010/main" val="379132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 HEAnet v6 Services</a:t>
            </a:r>
            <a:endParaRPr lang="en-US" dirty="0"/>
          </a:p>
        </p:txBody>
      </p:sp>
      <p:sp>
        <p:nvSpPr>
          <p:cNvPr id="3" name="TextBox 2"/>
          <p:cNvSpPr txBox="1"/>
          <p:nvPr/>
        </p:nvSpPr>
        <p:spPr>
          <a:xfrm>
            <a:off x="311700" y="1333948"/>
            <a:ext cx="8186841" cy="2677656"/>
          </a:xfrm>
          <a:prstGeom prst="rect">
            <a:avLst/>
          </a:prstGeom>
          <a:noFill/>
        </p:spPr>
        <p:txBody>
          <a:bodyPr wrap="square" rtlCol="0">
            <a:spAutoFit/>
          </a:bodyPr>
          <a:lstStyle/>
          <a:p>
            <a:pPr marL="285750" indent="-285750">
              <a:buFont typeface="Arial" charset="0"/>
              <a:buChar char="•"/>
            </a:pPr>
            <a:r>
              <a:rPr lang="en-US" sz="2400" dirty="0" smtClean="0"/>
              <a:t>DNS</a:t>
            </a:r>
          </a:p>
          <a:p>
            <a:pPr marL="285750" indent="-285750">
              <a:buFont typeface="Arial" charset="0"/>
              <a:buChar char="•"/>
            </a:pPr>
            <a:r>
              <a:rPr lang="en-US" sz="2400" dirty="0" smtClean="0"/>
              <a:t>Web servers</a:t>
            </a:r>
          </a:p>
          <a:p>
            <a:pPr marL="285750" indent="-285750">
              <a:buFont typeface="Arial" charset="0"/>
              <a:buChar char="•"/>
            </a:pPr>
            <a:r>
              <a:rPr lang="en-US" sz="2400" dirty="0" smtClean="0"/>
              <a:t>FTP server (</a:t>
            </a:r>
            <a:r>
              <a:rPr lang="en-US" sz="2400" dirty="0" smtClean="0">
                <a:hlinkClick r:id="rId3" action="ppaction://hlinkfile"/>
              </a:rPr>
              <a:t>ftp.heanet.ie)</a:t>
            </a:r>
            <a:endParaRPr lang="en-US" sz="2400" dirty="0" smtClean="0"/>
          </a:p>
          <a:p>
            <a:pPr marL="285750" indent="-285750">
              <a:buFont typeface="Arial" charset="0"/>
              <a:buChar char="•"/>
            </a:pPr>
            <a:r>
              <a:rPr lang="en-US" sz="2400" dirty="0" smtClean="0"/>
              <a:t>News (who here remembers newsgroups!)</a:t>
            </a:r>
          </a:p>
          <a:p>
            <a:pPr marL="285750" indent="-285750">
              <a:buFont typeface="Arial" charset="0"/>
              <a:buChar char="•"/>
            </a:pPr>
            <a:r>
              <a:rPr lang="en-US" sz="2400" dirty="0" smtClean="0"/>
              <a:t>E-mail</a:t>
            </a:r>
          </a:p>
          <a:p>
            <a:pPr marL="285750" indent="-285750">
              <a:buFont typeface="Arial" charset="0"/>
              <a:buChar char="•"/>
            </a:pPr>
            <a:r>
              <a:rPr lang="en-US" sz="2400" dirty="0" smtClean="0"/>
              <a:t>NTP</a:t>
            </a:r>
          </a:p>
          <a:p>
            <a:pPr marL="285750" indent="-285750"/>
            <a:endParaRPr lang="en-US" sz="2400" dirty="0" smtClean="0"/>
          </a:p>
        </p:txBody>
      </p:sp>
    </p:spTree>
    <p:extLst>
      <p:ext uri="{BB962C8B-B14F-4D97-AF65-F5344CB8AC3E}">
        <p14:creationId xmlns:p14="http://schemas.microsoft.com/office/powerpoint/2010/main" val="1317020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Turning on IPv6 on our DNS resolvers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311" y="982580"/>
            <a:ext cx="6791502" cy="4160920"/>
          </a:xfrm>
          <a:prstGeom prst="rect">
            <a:avLst/>
          </a:prstGeom>
        </p:spPr>
      </p:pic>
    </p:spTree>
    <p:extLst>
      <p:ext uri="{BB962C8B-B14F-4D97-AF65-F5344CB8AC3E}">
        <p14:creationId xmlns:p14="http://schemas.microsoft.com/office/powerpoint/2010/main" val="1189120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there a Happy Ending for IPv6?</a:t>
            </a:r>
            <a:endParaRPr lang="en-US" dirty="0"/>
          </a:p>
        </p:txBody>
      </p:sp>
      <p:sp>
        <p:nvSpPr>
          <p:cNvPr id="4" name="TextBox 3"/>
          <p:cNvSpPr txBox="1"/>
          <p:nvPr/>
        </p:nvSpPr>
        <p:spPr>
          <a:xfrm>
            <a:off x="311699" y="1404101"/>
            <a:ext cx="8520601" cy="3046988"/>
          </a:xfrm>
          <a:prstGeom prst="rect">
            <a:avLst/>
          </a:prstGeom>
          <a:noFill/>
        </p:spPr>
        <p:txBody>
          <a:bodyPr wrap="square" rtlCol="0">
            <a:spAutoFit/>
          </a:bodyPr>
          <a:lstStyle/>
          <a:p>
            <a:pPr>
              <a:buFont typeface="Arial"/>
              <a:buChar char="•"/>
            </a:pPr>
            <a:r>
              <a:rPr lang="en-US" sz="2400" dirty="0" smtClean="0"/>
              <a:t> The pressures and obstacles to take-up are mostly the    same as they were 10 years ago…</a:t>
            </a:r>
          </a:p>
          <a:p>
            <a:pPr>
              <a:buFont typeface="Arial"/>
              <a:buChar char="•"/>
            </a:pPr>
            <a:endParaRPr lang="en-US" sz="2400" dirty="0" smtClean="0"/>
          </a:p>
          <a:p>
            <a:pPr>
              <a:buFont typeface="Arial"/>
              <a:buChar char="•"/>
            </a:pPr>
            <a:r>
              <a:rPr lang="en-US" sz="2400" dirty="0" smtClean="0"/>
              <a:t> There isn’t much more we as an Academic &amp; Research network can do now…</a:t>
            </a:r>
          </a:p>
          <a:p>
            <a:r>
              <a:rPr lang="en-US" sz="2400" dirty="0" smtClean="0"/>
              <a:t>…it’s kind of over to </a:t>
            </a:r>
            <a:r>
              <a:rPr lang="en-US" sz="2400" dirty="0" smtClean="0">
                <a:solidFill>
                  <a:schemeClr val="accent5">
                    <a:lumMod val="75000"/>
                  </a:schemeClr>
                </a:solidFill>
              </a:rPr>
              <a:t>YOU!</a:t>
            </a:r>
            <a:r>
              <a:rPr lang="en-US" sz="2400" dirty="0" smtClean="0"/>
              <a:t> and the Googles, Facebooks, Amazons, Twitters and mobile &amp; ISP operators of the world to decide what kind of Internet you want.</a:t>
            </a:r>
          </a:p>
        </p:txBody>
      </p:sp>
    </p:spTree>
    <p:extLst>
      <p:ext uri="{BB962C8B-B14F-4D97-AF65-F5344CB8AC3E}">
        <p14:creationId xmlns:p14="http://schemas.microsoft.com/office/powerpoint/2010/main" val="861839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Box 2"/>
          <p:cNvSpPr txBox="1"/>
          <p:nvPr/>
        </p:nvSpPr>
        <p:spPr>
          <a:xfrm>
            <a:off x="3415325" y="2336984"/>
            <a:ext cx="1961094" cy="523220"/>
          </a:xfrm>
          <a:prstGeom prst="rect">
            <a:avLst/>
          </a:prstGeom>
          <a:noFill/>
        </p:spPr>
        <p:txBody>
          <a:bodyPr wrap="none" rtlCol="0">
            <a:spAutoFit/>
          </a:bodyPr>
          <a:lstStyle/>
          <a:p>
            <a:r>
              <a:rPr lang="en-US" sz="2800" dirty="0" smtClean="0">
                <a:solidFill>
                  <a:schemeClr val="tx1"/>
                </a:solidFill>
              </a:rPr>
              <a:t>Thank you!</a:t>
            </a:r>
            <a:endParaRPr lang="en-US" sz="2800"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03779"/>
            <a:ext cx="3819236" cy="755700"/>
          </a:xfrm>
        </p:spPr>
        <p:txBody>
          <a:bodyPr/>
          <a:lstStyle/>
          <a:p>
            <a:r>
              <a:rPr lang="en-US" sz="2800" dirty="0" smtClean="0"/>
              <a:t>Additional Resources</a:t>
            </a:r>
            <a:endParaRPr lang="en-US" sz="2800" dirty="0"/>
          </a:p>
        </p:txBody>
      </p:sp>
      <p:sp>
        <p:nvSpPr>
          <p:cNvPr id="3" name="Text Placeholder 2"/>
          <p:cNvSpPr>
            <a:spLocks noGrp="1"/>
          </p:cNvSpPr>
          <p:nvPr>
            <p:ph type="body" idx="1"/>
          </p:nvPr>
        </p:nvSpPr>
        <p:spPr>
          <a:xfrm>
            <a:off x="311700" y="1023840"/>
            <a:ext cx="8229872" cy="3978466"/>
          </a:xfrm>
        </p:spPr>
        <p:txBody>
          <a:bodyPr/>
          <a:lstStyle/>
          <a:p>
            <a:pPr marL="342900" indent="-342900">
              <a:buFont typeface="Arial" charset="0"/>
              <a:buChar char="•"/>
            </a:pPr>
            <a:r>
              <a:rPr lang="en-US" sz="2000" dirty="0">
                <a:latin typeface="+mn-lt"/>
              </a:rPr>
              <a:t>Irish IPv6 Task Force: </a:t>
            </a:r>
            <a:r>
              <a:rPr lang="en-US" sz="2000" dirty="0">
                <a:latin typeface="+mn-lt"/>
                <a:hlinkClick r:id="rId3"/>
              </a:rPr>
              <a:t>http://www.ie.ipv6tf.org</a:t>
            </a:r>
            <a:r>
              <a:rPr lang="en-US" sz="2000" dirty="0" smtClean="0">
                <a:latin typeface="+mn-lt"/>
                <a:hlinkClick r:id="rId3"/>
              </a:rPr>
              <a:t>/</a:t>
            </a:r>
            <a:endParaRPr lang="en-US" sz="2000" dirty="0" smtClean="0">
              <a:latin typeface="+mn-lt"/>
            </a:endParaRPr>
          </a:p>
          <a:p>
            <a:pPr marL="342900" lvl="8" indent="-342900">
              <a:buFont typeface="Arial" charset="0"/>
              <a:buChar char="•"/>
            </a:pPr>
            <a:r>
              <a:rPr lang="en-US" sz="2000" dirty="0" smtClean="0">
                <a:solidFill>
                  <a:schemeClr val="bg2"/>
                </a:solidFill>
                <a:latin typeface="+mn-lt"/>
              </a:rPr>
              <a:t>IPv6 Fundamentals: </a:t>
            </a:r>
            <a:r>
              <a:rPr lang="en-US" sz="2000" dirty="0" smtClean="0">
                <a:latin typeface="+mn-lt"/>
                <a:hlinkClick r:id="rId4"/>
              </a:rPr>
              <a:t>http</a:t>
            </a:r>
            <a:r>
              <a:rPr lang="en-US" sz="2000" dirty="0">
                <a:latin typeface="+mn-lt"/>
                <a:hlinkClick r:id="rId4"/>
              </a:rPr>
              <a:t>://</a:t>
            </a:r>
            <a:r>
              <a:rPr lang="en-US" sz="2000" dirty="0" smtClean="0">
                <a:latin typeface="+mn-lt"/>
                <a:hlinkClick r:id="rId4"/>
              </a:rPr>
              <a:t>www.ie.ipv6tf.org/IPv6_fundamentals.pdf</a:t>
            </a:r>
            <a:endParaRPr lang="en-US" sz="2000" dirty="0" smtClean="0">
              <a:latin typeface="+mn-lt"/>
            </a:endParaRPr>
          </a:p>
          <a:p>
            <a:pPr marL="342900" lvl="1" indent="-342900">
              <a:buFont typeface="Arial" charset="0"/>
              <a:buChar char="•"/>
            </a:pPr>
            <a:r>
              <a:rPr lang="en-US" sz="2000" dirty="0" smtClean="0">
                <a:latin typeface="+mn-lt"/>
              </a:rPr>
              <a:t>IPv6 Deployment and Strategy:</a:t>
            </a:r>
          </a:p>
          <a:p>
            <a:pPr marL="342900" lvl="1" indent="-342900">
              <a:buFont typeface="Arial" charset="0"/>
              <a:buChar char="•"/>
            </a:pPr>
            <a:r>
              <a:rPr lang="en-US" sz="2000" dirty="0">
                <a:latin typeface="+mn-lt"/>
                <a:hlinkClick r:id="rId5"/>
              </a:rPr>
              <a:t>http://</a:t>
            </a:r>
            <a:r>
              <a:rPr lang="en-US" sz="2000" dirty="0" smtClean="0">
                <a:latin typeface="+mn-lt"/>
                <a:hlinkClick r:id="rId5"/>
              </a:rPr>
              <a:t>www.ie.ipv6tf.org/ipv6_deployment_strategy.pdf</a:t>
            </a:r>
            <a:endParaRPr lang="en-US" sz="2000" dirty="0" smtClean="0">
              <a:latin typeface="+mn-lt"/>
            </a:endParaRPr>
          </a:p>
          <a:p>
            <a:pPr marL="342900" indent="-342900">
              <a:buFont typeface="Arial" charset="0"/>
              <a:buChar char="•"/>
            </a:pPr>
            <a:r>
              <a:rPr lang="en-US" sz="2000" dirty="0" smtClean="0">
                <a:latin typeface="+mn-lt"/>
              </a:rPr>
              <a:t>IPv6 Dissemination &amp; </a:t>
            </a:r>
            <a:r>
              <a:rPr lang="en-US" sz="2000" dirty="0">
                <a:latin typeface="+mn-lt"/>
              </a:rPr>
              <a:t>Exploitation </a:t>
            </a:r>
            <a:r>
              <a:rPr lang="en-US" sz="2000" dirty="0" smtClean="0">
                <a:latin typeface="+mn-lt"/>
              </a:rPr>
              <a:t>tutorials</a:t>
            </a:r>
            <a:r>
              <a:rPr lang="en-US" sz="2000" dirty="0">
                <a:latin typeface="+mn-lt"/>
              </a:rPr>
              <a:t>: </a:t>
            </a:r>
            <a:r>
              <a:rPr lang="en-US" sz="2000" dirty="0">
                <a:latin typeface="+mn-lt"/>
                <a:hlinkClick r:id="rId6"/>
              </a:rPr>
              <a:t>https://www.6diss.org/tutorials</a:t>
            </a:r>
            <a:r>
              <a:rPr lang="en-US" sz="2000" dirty="0" smtClean="0">
                <a:latin typeface="+mn-lt"/>
                <a:hlinkClick r:id="rId6"/>
              </a:rPr>
              <a:t>/</a:t>
            </a:r>
            <a:r>
              <a:rPr lang="en-US" sz="2000" dirty="0" smtClean="0">
                <a:latin typeface="+mn-lt"/>
              </a:rPr>
              <a:t> </a:t>
            </a:r>
          </a:p>
          <a:p>
            <a:pPr marL="342900" indent="-342900">
              <a:buFont typeface="Arial" charset="0"/>
              <a:buChar char="•"/>
            </a:pPr>
            <a:r>
              <a:rPr lang="en-US" sz="2000" dirty="0" smtClean="0">
                <a:solidFill>
                  <a:schemeClr val="bg2"/>
                </a:solidFill>
                <a:latin typeface="+mn-lt"/>
              </a:rPr>
              <a:t>IPv6 Network Administration (O’Reilly </a:t>
            </a:r>
            <a:r>
              <a:rPr lang="en-US" sz="2000" dirty="0">
                <a:solidFill>
                  <a:schemeClr val="bg2"/>
                </a:solidFill>
                <a:latin typeface="+mn-lt"/>
              </a:rPr>
              <a:t>Press) </a:t>
            </a:r>
            <a:r>
              <a:rPr lang="en-US" sz="2000" dirty="0">
                <a:latin typeface="+mn-lt"/>
                <a:hlinkClick r:id="rId7"/>
              </a:rPr>
              <a:t>http://</a:t>
            </a:r>
            <a:r>
              <a:rPr lang="en-US" sz="2000" dirty="0" smtClean="0">
                <a:latin typeface="+mn-lt"/>
                <a:hlinkClick r:id="rId7"/>
              </a:rPr>
              <a:t>shop.oreilly.com/product/9780596009342.do</a:t>
            </a:r>
            <a:endParaRPr lang="en-US" sz="2000" dirty="0" smtClean="0">
              <a:latin typeface="+mn-lt"/>
            </a:endParaRPr>
          </a:p>
          <a:p>
            <a:pPr marL="342900" indent="-342900">
              <a:buFont typeface="Arial" charset="0"/>
              <a:buChar char="•"/>
            </a:pPr>
            <a:endParaRPr lang="en-US" sz="2400" dirty="0" smtClean="0"/>
          </a:p>
          <a:p>
            <a:pPr marL="342900" indent="-342900">
              <a:buFont typeface="Arial" charset="0"/>
              <a:buChar char="•"/>
            </a:pPr>
            <a:endParaRPr lang="en-US" sz="2400" dirty="0"/>
          </a:p>
        </p:txBody>
      </p:sp>
    </p:spTree>
    <p:extLst>
      <p:ext uri="{BB962C8B-B14F-4D97-AF65-F5344CB8AC3E}">
        <p14:creationId xmlns:p14="http://schemas.microsoft.com/office/powerpoint/2010/main" val="975412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7216" y="3638524"/>
            <a:ext cx="4114800" cy="425054"/>
          </a:xfrm>
        </p:spPr>
        <p:txBody>
          <a:bodyPr>
            <a:normAutofit fontScale="90000"/>
          </a:bodyPr>
          <a:lstStyle/>
          <a:p>
            <a:r>
              <a:rPr lang="en-US" sz="2100" dirty="0"/>
              <a:t>Who are HEAnet?</a:t>
            </a:r>
          </a:p>
        </p:txBody>
      </p:sp>
      <p:sp>
        <p:nvSpPr>
          <p:cNvPr id="3" name="Content Placeholder 2"/>
          <p:cNvSpPr>
            <a:spLocks noGrp="1"/>
          </p:cNvSpPr>
          <p:nvPr>
            <p:ph type="body" sz="half" idx="2"/>
          </p:nvPr>
        </p:nvSpPr>
        <p:spPr>
          <a:xfrm>
            <a:off x="238868" y="1363672"/>
            <a:ext cx="4318457" cy="1474857"/>
          </a:xfrm>
        </p:spPr>
        <p:txBody>
          <a:bodyPr>
            <a:noAutofit/>
          </a:bodyPr>
          <a:lstStyle/>
          <a:p>
            <a:r>
              <a:rPr lang="en-US" altLang="en-US" sz="2100" dirty="0">
                <a:ea typeface="Verdana" charset="0"/>
                <a:cs typeface="Verdana" charset="0"/>
              </a:rPr>
              <a:t>We’re Ireland’s </a:t>
            </a:r>
            <a:r>
              <a:rPr lang="en-US" altLang="en-US" sz="2100" dirty="0">
                <a:solidFill>
                  <a:schemeClr val="accent1"/>
                </a:solidFill>
                <a:ea typeface="Verdana" charset="0"/>
                <a:cs typeface="Verdana" charset="0"/>
              </a:rPr>
              <a:t>N</a:t>
            </a:r>
            <a:r>
              <a:rPr lang="en-US" altLang="en-US" sz="2100" dirty="0">
                <a:ea typeface="Verdana" charset="0"/>
                <a:cs typeface="Verdana" charset="0"/>
              </a:rPr>
              <a:t>ational </a:t>
            </a:r>
            <a:r>
              <a:rPr lang="en-US" altLang="en-US" sz="2100" dirty="0">
                <a:solidFill>
                  <a:schemeClr val="accent1"/>
                </a:solidFill>
                <a:ea typeface="Verdana" charset="0"/>
                <a:cs typeface="Verdana" charset="0"/>
              </a:rPr>
              <a:t>R</a:t>
            </a:r>
            <a:r>
              <a:rPr lang="en-US" altLang="en-US" sz="2100" dirty="0">
                <a:ea typeface="Verdana" charset="0"/>
                <a:cs typeface="Verdana" charset="0"/>
              </a:rPr>
              <a:t>esearch and </a:t>
            </a:r>
            <a:r>
              <a:rPr lang="en-US" altLang="en-US" sz="2100" dirty="0">
                <a:solidFill>
                  <a:schemeClr val="accent1"/>
                </a:solidFill>
                <a:ea typeface="Verdana" charset="0"/>
                <a:cs typeface="Verdana" charset="0"/>
              </a:rPr>
              <a:t>E</a:t>
            </a:r>
            <a:r>
              <a:rPr lang="en-US" altLang="en-US" sz="2100" dirty="0">
                <a:ea typeface="Verdana" charset="0"/>
                <a:cs typeface="Verdana" charset="0"/>
              </a:rPr>
              <a:t>ducation </a:t>
            </a:r>
            <a:r>
              <a:rPr lang="en-US" altLang="en-US" sz="2100" dirty="0">
                <a:solidFill>
                  <a:schemeClr val="accent1"/>
                </a:solidFill>
                <a:ea typeface="Verdana" charset="0"/>
                <a:cs typeface="Verdana" charset="0"/>
              </a:rPr>
              <a:t>N</a:t>
            </a:r>
            <a:r>
              <a:rPr lang="en-US" altLang="en-US" sz="2100" dirty="0">
                <a:ea typeface="Verdana" charset="0"/>
                <a:cs typeface="Verdana" charset="0"/>
              </a:rPr>
              <a:t>etwork (NREN)</a:t>
            </a:r>
          </a:p>
        </p:txBody>
      </p:sp>
      <p:pic>
        <p:nvPicPr>
          <p:cNvPr id="17" name="Picture 16"/>
          <p:cNvPicPr>
            <a:picLocks noChangeAspect="1"/>
          </p:cNvPicPr>
          <p:nvPr/>
        </p:nvPicPr>
        <p:blipFill>
          <a:blip r:embed="rId3"/>
          <a:stretch>
            <a:fillRect/>
          </a:stretch>
        </p:blipFill>
        <p:spPr>
          <a:xfrm>
            <a:off x="5250169" y="1133069"/>
            <a:ext cx="3646659" cy="3436415"/>
          </a:xfrm>
          <a:prstGeom prst="rect">
            <a:avLst/>
          </a:prstGeom>
        </p:spPr>
      </p:pic>
      <p:sp>
        <p:nvSpPr>
          <p:cNvPr id="6" name="Title 1"/>
          <p:cNvSpPr txBox="1">
            <a:spLocks/>
          </p:cNvSpPr>
          <p:nvPr/>
        </p:nvSpPr>
        <p:spPr>
          <a:xfrm>
            <a:off x="238868" y="280606"/>
            <a:ext cx="6013796" cy="572700"/>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None/>
              <a:defRPr sz="1500" b="1" i="0" u="none" strike="noStrike" cap="none">
                <a:solidFill>
                  <a:srgbClr val="FFFFFF"/>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r>
              <a:rPr lang="en-US" sz="2800" dirty="0" smtClean="0"/>
              <a:t>Who are HEAnet?</a:t>
            </a:r>
            <a:endParaRPr lang="en-US" sz="2800" dirty="0"/>
          </a:p>
        </p:txBody>
      </p:sp>
    </p:spTree>
    <p:extLst>
      <p:ext uri="{BB962C8B-B14F-4D97-AF65-F5344CB8AC3E}">
        <p14:creationId xmlns:p14="http://schemas.microsoft.com/office/powerpoint/2010/main" val="1392002543"/>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3"/>
          <a:stretch>
            <a:fillRect/>
          </a:stretch>
        </p:blipFill>
        <p:spPr>
          <a:xfrm>
            <a:off x="1659964" y="3099196"/>
            <a:ext cx="1559900" cy="1104198"/>
          </a:xfrm>
          <a:prstGeom prst="rect">
            <a:avLst/>
          </a:prstGeom>
        </p:spPr>
      </p:pic>
      <p:pic>
        <p:nvPicPr>
          <p:cNvPr id="16" name="Picture 15"/>
          <p:cNvPicPr>
            <a:picLocks noChangeAspect="1"/>
          </p:cNvPicPr>
          <p:nvPr/>
        </p:nvPicPr>
        <p:blipFill>
          <a:blip r:embed="rId4"/>
          <a:stretch>
            <a:fillRect/>
          </a:stretch>
        </p:blipFill>
        <p:spPr>
          <a:xfrm>
            <a:off x="4670196" y="1584754"/>
            <a:ext cx="1678775" cy="973121"/>
          </a:xfrm>
          <a:prstGeom prst="rect">
            <a:avLst/>
          </a:prstGeom>
        </p:spPr>
      </p:pic>
      <p:pic>
        <p:nvPicPr>
          <p:cNvPr id="15" name="Picture 14"/>
          <p:cNvPicPr>
            <a:picLocks noChangeAspect="1"/>
          </p:cNvPicPr>
          <p:nvPr/>
        </p:nvPicPr>
        <p:blipFill>
          <a:blip r:embed="rId5"/>
          <a:stretch>
            <a:fillRect/>
          </a:stretch>
        </p:blipFill>
        <p:spPr>
          <a:xfrm>
            <a:off x="7366002" y="1830966"/>
            <a:ext cx="1669926" cy="726909"/>
          </a:xfrm>
          <a:prstGeom prst="rect">
            <a:avLst/>
          </a:prstGeom>
        </p:spPr>
      </p:pic>
      <p:pic>
        <p:nvPicPr>
          <p:cNvPr id="4"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3574" y="1040767"/>
            <a:ext cx="1085850" cy="735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38340" y="1643104"/>
            <a:ext cx="1356281" cy="914771"/>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618685" y="1183971"/>
            <a:ext cx="653521" cy="43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855088" y="2327344"/>
            <a:ext cx="1174790" cy="51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635359" y="1776573"/>
            <a:ext cx="1169011" cy="789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1421" y="1994662"/>
            <a:ext cx="1245424" cy="559322"/>
          </a:xfrm>
          <a:prstGeom prst="rect">
            <a:avLst/>
          </a:prstGeom>
        </p:spPr>
      </p:pic>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30494" y="1764329"/>
            <a:ext cx="954659" cy="954659"/>
          </a:xfrm>
          <a:prstGeom prst="rect">
            <a:avLst/>
          </a:prstGeom>
        </p:spPr>
      </p:pic>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86620" y="1090439"/>
            <a:ext cx="821986" cy="902822"/>
          </a:xfrm>
          <a:prstGeom prst="rect">
            <a:avLst/>
          </a:prstGeom>
        </p:spPr>
      </p:pic>
      <p:pic>
        <p:nvPicPr>
          <p:cNvPr id="12" name="Picture 1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746888" y="2551096"/>
            <a:ext cx="1737191" cy="805425"/>
          </a:xfrm>
          <a:prstGeom prst="rect">
            <a:avLst/>
          </a:prstGeom>
        </p:spPr>
      </p:pic>
      <p:pic>
        <p:nvPicPr>
          <p:cNvPr id="13" name="Picture 1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211343" y="1137744"/>
            <a:ext cx="830785" cy="830785"/>
          </a:xfrm>
          <a:prstGeom prst="rect">
            <a:avLst/>
          </a:prstGeom>
        </p:spPr>
      </p:pic>
      <p:pic>
        <p:nvPicPr>
          <p:cNvPr id="14" name="Picture 13"/>
          <p:cNvPicPr>
            <a:picLocks noChangeAspect="1"/>
          </p:cNvPicPr>
          <p:nvPr/>
        </p:nvPicPr>
        <p:blipFill>
          <a:blip r:embed="rId16"/>
          <a:stretch>
            <a:fillRect/>
          </a:stretch>
        </p:blipFill>
        <p:spPr>
          <a:xfrm>
            <a:off x="1346001" y="1013796"/>
            <a:ext cx="1641589" cy="502610"/>
          </a:xfrm>
          <a:prstGeom prst="rect">
            <a:avLst/>
          </a:prstGeom>
        </p:spPr>
      </p:pic>
      <p:pic>
        <p:nvPicPr>
          <p:cNvPr id="17" name="Picture 16"/>
          <p:cNvPicPr>
            <a:picLocks noChangeAspect="1"/>
          </p:cNvPicPr>
          <p:nvPr/>
        </p:nvPicPr>
        <p:blipFill>
          <a:blip r:embed="rId17"/>
          <a:stretch>
            <a:fillRect/>
          </a:stretch>
        </p:blipFill>
        <p:spPr>
          <a:xfrm>
            <a:off x="1784446" y="3754708"/>
            <a:ext cx="1169390" cy="1169390"/>
          </a:xfrm>
          <a:prstGeom prst="rect">
            <a:avLst/>
          </a:prstGeom>
        </p:spPr>
      </p:pic>
      <p:pic>
        <p:nvPicPr>
          <p:cNvPr id="18" name="Picture 17"/>
          <p:cNvPicPr>
            <a:picLocks noChangeAspect="1"/>
          </p:cNvPicPr>
          <p:nvPr/>
        </p:nvPicPr>
        <p:blipFill>
          <a:blip r:embed="rId18"/>
          <a:stretch>
            <a:fillRect/>
          </a:stretch>
        </p:blipFill>
        <p:spPr>
          <a:xfrm>
            <a:off x="40551" y="2610017"/>
            <a:ext cx="1832418" cy="575772"/>
          </a:xfrm>
          <a:prstGeom prst="rect">
            <a:avLst/>
          </a:prstGeom>
        </p:spPr>
      </p:pic>
      <p:pic>
        <p:nvPicPr>
          <p:cNvPr id="19" name="Picture 18"/>
          <p:cNvPicPr>
            <a:picLocks noChangeAspect="1"/>
          </p:cNvPicPr>
          <p:nvPr/>
        </p:nvPicPr>
        <p:blipFill>
          <a:blip r:embed="rId19"/>
          <a:stretch>
            <a:fillRect/>
          </a:stretch>
        </p:blipFill>
        <p:spPr>
          <a:xfrm>
            <a:off x="7710360" y="1142449"/>
            <a:ext cx="1257300" cy="447675"/>
          </a:xfrm>
          <a:prstGeom prst="rect">
            <a:avLst/>
          </a:prstGeom>
        </p:spPr>
      </p:pic>
      <p:pic>
        <p:nvPicPr>
          <p:cNvPr id="20" name="Picture 19"/>
          <p:cNvPicPr>
            <a:picLocks noChangeAspect="1"/>
          </p:cNvPicPr>
          <p:nvPr/>
        </p:nvPicPr>
        <p:blipFill>
          <a:blip r:embed="rId20"/>
          <a:stretch>
            <a:fillRect/>
          </a:stretch>
        </p:blipFill>
        <p:spPr>
          <a:xfrm>
            <a:off x="5108956" y="2444834"/>
            <a:ext cx="1270220" cy="627171"/>
          </a:xfrm>
          <a:prstGeom prst="rect">
            <a:avLst/>
          </a:prstGeom>
        </p:spPr>
      </p:pic>
      <p:pic>
        <p:nvPicPr>
          <p:cNvPr id="21" name="Picture 20"/>
          <p:cNvPicPr>
            <a:picLocks noChangeAspect="1"/>
          </p:cNvPicPr>
          <p:nvPr/>
        </p:nvPicPr>
        <p:blipFill>
          <a:blip r:embed="rId21"/>
          <a:stretch>
            <a:fillRect/>
          </a:stretch>
        </p:blipFill>
        <p:spPr>
          <a:xfrm>
            <a:off x="3487423" y="2986122"/>
            <a:ext cx="1426697" cy="752594"/>
          </a:xfrm>
          <a:prstGeom prst="rect">
            <a:avLst/>
          </a:prstGeom>
        </p:spPr>
      </p:pic>
      <p:pic>
        <p:nvPicPr>
          <p:cNvPr id="22" name="Picture 21"/>
          <p:cNvPicPr>
            <a:picLocks noChangeAspect="1"/>
          </p:cNvPicPr>
          <p:nvPr/>
        </p:nvPicPr>
        <p:blipFill>
          <a:blip r:embed="rId22"/>
          <a:stretch>
            <a:fillRect/>
          </a:stretch>
        </p:blipFill>
        <p:spPr>
          <a:xfrm>
            <a:off x="7298137" y="3482020"/>
            <a:ext cx="1493895" cy="448169"/>
          </a:xfrm>
          <a:prstGeom prst="rect">
            <a:avLst/>
          </a:prstGeom>
        </p:spPr>
      </p:pic>
      <p:pic>
        <p:nvPicPr>
          <p:cNvPr id="23" name="Picture 22"/>
          <p:cNvPicPr>
            <a:picLocks noChangeAspect="1"/>
          </p:cNvPicPr>
          <p:nvPr/>
        </p:nvPicPr>
        <p:blipFill>
          <a:blip r:embed="rId23"/>
          <a:stretch>
            <a:fillRect/>
          </a:stretch>
        </p:blipFill>
        <p:spPr>
          <a:xfrm>
            <a:off x="30841" y="3957898"/>
            <a:ext cx="1799839" cy="692642"/>
          </a:xfrm>
          <a:prstGeom prst="rect">
            <a:avLst/>
          </a:prstGeom>
        </p:spPr>
      </p:pic>
      <p:pic>
        <p:nvPicPr>
          <p:cNvPr id="24" name="Picture 23"/>
          <p:cNvPicPr>
            <a:picLocks noChangeAspect="1"/>
          </p:cNvPicPr>
          <p:nvPr/>
        </p:nvPicPr>
        <p:blipFill>
          <a:blip r:embed="rId24"/>
          <a:stretch>
            <a:fillRect/>
          </a:stretch>
        </p:blipFill>
        <p:spPr>
          <a:xfrm>
            <a:off x="4073006" y="3930189"/>
            <a:ext cx="1631663" cy="378154"/>
          </a:xfrm>
          <a:prstGeom prst="rect">
            <a:avLst/>
          </a:prstGeom>
        </p:spPr>
      </p:pic>
      <p:pic>
        <p:nvPicPr>
          <p:cNvPr id="25" name="Picture 24"/>
          <p:cNvPicPr>
            <a:picLocks noChangeAspect="1"/>
          </p:cNvPicPr>
          <p:nvPr/>
        </p:nvPicPr>
        <p:blipFill>
          <a:blip r:embed="rId25"/>
          <a:stretch>
            <a:fillRect/>
          </a:stretch>
        </p:blipFill>
        <p:spPr>
          <a:xfrm>
            <a:off x="40551" y="3384236"/>
            <a:ext cx="1863925" cy="512579"/>
          </a:xfrm>
          <a:prstGeom prst="rect">
            <a:avLst/>
          </a:prstGeom>
        </p:spPr>
      </p:pic>
      <p:pic>
        <p:nvPicPr>
          <p:cNvPr id="26" name="Picture 25"/>
          <p:cNvPicPr>
            <a:picLocks noChangeAspect="1"/>
          </p:cNvPicPr>
          <p:nvPr/>
        </p:nvPicPr>
        <p:blipFill>
          <a:blip r:embed="rId26"/>
          <a:stretch>
            <a:fillRect/>
          </a:stretch>
        </p:blipFill>
        <p:spPr>
          <a:xfrm>
            <a:off x="6416755" y="2708070"/>
            <a:ext cx="1463751" cy="609896"/>
          </a:xfrm>
          <a:prstGeom prst="rect">
            <a:avLst/>
          </a:prstGeom>
        </p:spPr>
      </p:pic>
      <p:pic>
        <p:nvPicPr>
          <p:cNvPr id="27" name="Picture 26"/>
          <p:cNvPicPr>
            <a:picLocks noChangeAspect="1"/>
          </p:cNvPicPr>
          <p:nvPr/>
        </p:nvPicPr>
        <p:blipFill>
          <a:blip r:embed="rId27"/>
          <a:stretch>
            <a:fillRect/>
          </a:stretch>
        </p:blipFill>
        <p:spPr>
          <a:xfrm>
            <a:off x="5382847" y="3137202"/>
            <a:ext cx="1092703" cy="728469"/>
          </a:xfrm>
          <a:prstGeom prst="rect">
            <a:avLst/>
          </a:prstGeom>
        </p:spPr>
      </p:pic>
      <p:pic>
        <p:nvPicPr>
          <p:cNvPr id="28" name="Picture 27"/>
          <p:cNvPicPr>
            <a:picLocks noChangeAspect="1"/>
          </p:cNvPicPr>
          <p:nvPr/>
        </p:nvPicPr>
        <p:blipFill>
          <a:blip r:embed="rId28"/>
          <a:stretch>
            <a:fillRect/>
          </a:stretch>
        </p:blipFill>
        <p:spPr>
          <a:xfrm>
            <a:off x="3033499" y="3904421"/>
            <a:ext cx="869963" cy="869963"/>
          </a:xfrm>
          <a:prstGeom prst="rect">
            <a:avLst/>
          </a:prstGeom>
        </p:spPr>
      </p:pic>
      <p:pic>
        <p:nvPicPr>
          <p:cNvPr id="29" name="Picture 28"/>
          <p:cNvPicPr>
            <a:picLocks noChangeAspect="1"/>
          </p:cNvPicPr>
          <p:nvPr/>
        </p:nvPicPr>
        <p:blipFill>
          <a:blip r:embed="rId29"/>
          <a:stretch>
            <a:fillRect/>
          </a:stretch>
        </p:blipFill>
        <p:spPr>
          <a:xfrm>
            <a:off x="6153280" y="4031623"/>
            <a:ext cx="1958897" cy="409322"/>
          </a:xfrm>
          <a:prstGeom prst="rect">
            <a:avLst/>
          </a:prstGeom>
        </p:spPr>
      </p:pic>
      <p:pic>
        <p:nvPicPr>
          <p:cNvPr id="30" name="Picture 29"/>
          <p:cNvPicPr>
            <a:picLocks noChangeAspect="1"/>
          </p:cNvPicPr>
          <p:nvPr/>
        </p:nvPicPr>
        <p:blipFill>
          <a:blip r:embed="rId30"/>
          <a:stretch>
            <a:fillRect/>
          </a:stretch>
        </p:blipFill>
        <p:spPr>
          <a:xfrm>
            <a:off x="4045834" y="4339403"/>
            <a:ext cx="1369769" cy="804097"/>
          </a:xfrm>
          <a:prstGeom prst="rect">
            <a:avLst/>
          </a:prstGeom>
        </p:spPr>
      </p:pic>
      <p:pic>
        <p:nvPicPr>
          <p:cNvPr id="31" name="Picture 30"/>
          <p:cNvPicPr>
            <a:picLocks noChangeAspect="1"/>
          </p:cNvPicPr>
          <p:nvPr/>
        </p:nvPicPr>
        <p:blipFill>
          <a:blip r:embed="rId31"/>
          <a:stretch>
            <a:fillRect/>
          </a:stretch>
        </p:blipFill>
        <p:spPr>
          <a:xfrm>
            <a:off x="5462341" y="4379801"/>
            <a:ext cx="918702" cy="673715"/>
          </a:xfrm>
          <a:prstGeom prst="rect">
            <a:avLst/>
          </a:prstGeom>
        </p:spPr>
      </p:pic>
      <p:pic>
        <p:nvPicPr>
          <p:cNvPr id="32" name="Picture 31"/>
          <p:cNvPicPr>
            <a:picLocks noChangeAspect="1"/>
          </p:cNvPicPr>
          <p:nvPr/>
        </p:nvPicPr>
        <p:blipFill>
          <a:blip r:embed="rId32"/>
          <a:stretch>
            <a:fillRect/>
          </a:stretch>
        </p:blipFill>
        <p:spPr>
          <a:xfrm>
            <a:off x="6659958" y="4304219"/>
            <a:ext cx="1412088" cy="659855"/>
          </a:xfrm>
          <a:prstGeom prst="rect">
            <a:avLst/>
          </a:prstGeom>
        </p:spPr>
      </p:pic>
      <p:pic>
        <p:nvPicPr>
          <p:cNvPr id="34" name="Picture 33"/>
          <p:cNvPicPr>
            <a:picLocks noChangeAspect="1"/>
          </p:cNvPicPr>
          <p:nvPr/>
        </p:nvPicPr>
        <p:blipFill>
          <a:blip r:embed="rId33"/>
          <a:stretch>
            <a:fillRect/>
          </a:stretch>
        </p:blipFill>
        <p:spPr>
          <a:xfrm>
            <a:off x="6594536" y="1230924"/>
            <a:ext cx="870259" cy="469257"/>
          </a:xfrm>
          <a:prstGeom prst="rect">
            <a:avLst/>
          </a:prstGeom>
        </p:spPr>
      </p:pic>
    </p:spTree>
    <p:extLst>
      <p:ext uri="{BB962C8B-B14F-4D97-AF65-F5344CB8AC3E}">
        <p14:creationId xmlns:p14="http://schemas.microsoft.com/office/powerpoint/2010/main" val="2103190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1700" y="184629"/>
            <a:ext cx="3808480" cy="648521"/>
          </a:xfrm>
        </p:spPr>
        <p:txBody>
          <a:bodyPr/>
          <a:lstStyle/>
          <a:p>
            <a:r>
              <a:rPr lang="en-US" sz="2800" dirty="0" smtClean="0"/>
              <a:t>Once upon a time</a:t>
            </a:r>
            <a:r>
              <a:rPr lang="is-IS" sz="2800" dirty="0" smtClean="0"/>
              <a:t>…</a:t>
            </a:r>
            <a:endParaRPr lang="en-US" sz="2800" dirty="0"/>
          </a:p>
        </p:txBody>
      </p:sp>
      <p:sp>
        <p:nvSpPr>
          <p:cNvPr id="4" name="Text Placeholder 3"/>
          <p:cNvSpPr>
            <a:spLocks noGrp="1"/>
          </p:cNvSpPr>
          <p:nvPr>
            <p:ph type="body" idx="1"/>
          </p:nvPr>
        </p:nvSpPr>
        <p:spPr>
          <a:xfrm>
            <a:off x="311700" y="1292781"/>
            <a:ext cx="8455782" cy="3179400"/>
          </a:xfrm>
        </p:spPr>
        <p:txBody>
          <a:bodyPr/>
          <a:lstStyle/>
          <a:p>
            <a:pPr marL="171450" indent="-171450">
              <a:buFont typeface="Arial" charset="0"/>
              <a:buChar char="•"/>
            </a:pPr>
            <a:r>
              <a:rPr lang="en-US" sz="2800" dirty="0" smtClean="0">
                <a:solidFill>
                  <a:schemeClr val="tx1"/>
                </a:solidFill>
              </a:rPr>
              <a:t>This is a story of the long and winding journey of IPv6 adoption in Ireland’s Academic &amp; Research network</a:t>
            </a:r>
          </a:p>
          <a:p>
            <a:pPr marL="171450" indent="-171450">
              <a:buFont typeface="Arial" charset="0"/>
              <a:buChar char="•"/>
            </a:pPr>
            <a:r>
              <a:rPr lang="en-US" sz="2800" dirty="0" smtClean="0">
                <a:solidFill>
                  <a:schemeClr val="tx1"/>
                </a:solidFill>
              </a:rPr>
              <a:t>With various villains (6to4 Tunnels, NAT, vendor bugs</a:t>
            </a:r>
            <a:r>
              <a:rPr lang="is-IS" sz="2800" dirty="0" smtClean="0">
                <a:solidFill>
                  <a:schemeClr val="tx1"/>
                </a:solidFill>
              </a:rPr>
              <a:t>…</a:t>
            </a:r>
            <a:r>
              <a:rPr lang="en-US" sz="2800" dirty="0" smtClean="0">
                <a:solidFill>
                  <a:schemeClr val="tx1"/>
                </a:solidFill>
              </a:rPr>
              <a:t>) and heroes along the way</a:t>
            </a:r>
            <a:r>
              <a:rPr lang="is-IS" sz="2800" dirty="0" smtClean="0">
                <a:solidFill>
                  <a:schemeClr val="tx1"/>
                </a:solidFill>
              </a:rPr>
              <a:t>...</a:t>
            </a:r>
            <a:endParaRPr lang="en-US" sz="2800" dirty="0">
              <a:solidFill>
                <a:schemeClr val="tx1"/>
              </a:solidFill>
            </a:endParaRPr>
          </a:p>
        </p:txBody>
      </p:sp>
    </p:spTree>
    <p:extLst>
      <p:ext uri="{BB962C8B-B14F-4D97-AF65-F5344CB8AC3E}">
        <p14:creationId xmlns:p14="http://schemas.microsoft.com/office/powerpoint/2010/main" val="864020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6Bone and RIPE Allocations</a:t>
            </a:r>
            <a:endParaRPr lang="en-US" dirty="0"/>
          </a:p>
        </p:txBody>
      </p:sp>
      <p:sp>
        <p:nvSpPr>
          <p:cNvPr id="3" name="TextBox 2"/>
          <p:cNvSpPr txBox="1"/>
          <p:nvPr/>
        </p:nvSpPr>
        <p:spPr>
          <a:xfrm>
            <a:off x="1" y="997217"/>
            <a:ext cx="4173966" cy="4524315"/>
          </a:xfrm>
          <a:prstGeom prst="rect">
            <a:avLst/>
          </a:prstGeom>
          <a:noFill/>
        </p:spPr>
        <p:txBody>
          <a:bodyPr wrap="square" rtlCol="0">
            <a:spAutoFit/>
          </a:bodyPr>
          <a:lstStyle/>
          <a:p>
            <a:pPr marL="457200" indent="-457200">
              <a:buFont typeface="Arial" charset="0"/>
              <a:buChar char="•"/>
            </a:pPr>
            <a:r>
              <a:rPr lang="en-US" sz="2400" dirty="0" smtClean="0"/>
              <a:t>Initially we applied for 6Bone address space to begin testing IPv6 in June 2001. We were allocated </a:t>
            </a:r>
            <a:r>
              <a:rPr lang="en-US" sz="2400" dirty="0" smtClean="0">
                <a:solidFill>
                  <a:schemeClr val="accent5"/>
                </a:solidFill>
              </a:rPr>
              <a:t>3FFE:8037::/34</a:t>
            </a:r>
          </a:p>
          <a:p>
            <a:endParaRPr lang="en-US" sz="2400" dirty="0" smtClean="0"/>
          </a:p>
          <a:p>
            <a:pPr marL="457200" indent="-457200">
              <a:buFont typeface="Arial" charset="0"/>
              <a:buChar char="•"/>
            </a:pPr>
            <a:r>
              <a:rPr lang="en-US" sz="2400" dirty="0" smtClean="0"/>
              <a:t>We received our RIPE allocation in October 2001 </a:t>
            </a:r>
            <a:r>
              <a:rPr lang="en-US" sz="2400" dirty="0" smtClean="0">
                <a:solidFill>
                  <a:schemeClr val="accent5"/>
                </a:solidFill>
              </a:rPr>
              <a:t>2001:770::/35 </a:t>
            </a:r>
            <a:r>
              <a:rPr lang="en-US" sz="2400" dirty="0" smtClean="0"/>
              <a:t>(later expanded to </a:t>
            </a:r>
            <a:r>
              <a:rPr lang="en-US" sz="2400" dirty="0">
                <a:solidFill>
                  <a:schemeClr val="accent5"/>
                </a:solidFill>
              </a:rPr>
              <a:t>2001:770::/</a:t>
            </a:r>
            <a:r>
              <a:rPr lang="en-US" sz="2400" dirty="0" smtClean="0">
                <a:solidFill>
                  <a:schemeClr val="accent5"/>
                </a:solidFill>
              </a:rPr>
              <a:t>32</a:t>
            </a:r>
            <a:r>
              <a:rPr lang="en-US" sz="2400" dirty="0" smtClean="0"/>
              <a:t>)</a:t>
            </a:r>
          </a:p>
          <a:p>
            <a:endParaRPr lang="en-US" sz="2400" dirty="0"/>
          </a:p>
        </p:txBody>
      </p:sp>
      <p:sp>
        <p:nvSpPr>
          <p:cNvPr id="5" name="TextBox 4"/>
          <p:cNvSpPr txBox="1"/>
          <p:nvPr/>
        </p:nvSpPr>
        <p:spPr>
          <a:xfrm>
            <a:off x="4496696" y="1129553"/>
            <a:ext cx="4453666" cy="3410164"/>
          </a:xfrm>
          <a:prstGeom prst="rect">
            <a:avLst/>
          </a:prstGeom>
          <a:noFill/>
        </p:spPr>
        <p:txBody>
          <a:bodyPr wrap="square" rtlCol="0">
            <a:spAutoFit/>
          </a:bodyPr>
          <a:lstStyle/>
          <a:p>
            <a:pPr>
              <a:lnSpc>
                <a:spcPct val="90000"/>
              </a:lnSpc>
            </a:pPr>
            <a:r>
              <a:rPr lang="en-GB" altLang="en-US" dirty="0">
                <a:latin typeface="Courier New" charset="0"/>
                <a:ea typeface="Courier New" charset="0"/>
                <a:cs typeface="Courier New" charset="0"/>
              </a:rPr>
              <a:t>[</a:t>
            </a:r>
            <a:r>
              <a:rPr lang="en-GB" altLang="en-US" dirty="0" err="1">
                <a:latin typeface="Courier New" charset="0"/>
                <a:ea typeface="Courier New" charset="0"/>
                <a:cs typeface="Courier New" charset="0"/>
              </a:rPr>
              <a:t>orlamg@shankill</a:t>
            </a:r>
            <a:r>
              <a:rPr lang="en-GB" altLang="en-US" dirty="0">
                <a:latin typeface="Courier New" charset="0"/>
                <a:ea typeface="Courier New" charset="0"/>
                <a:cs typeface="Courier New" charset="0"/>
              </a:rPr>
              <a:t> </a:t>
            </a:r>
            <a:r>
              <a:rPr lang="en-GB" altLang="en-US" dirty="0" err="1">
                <a:latin typeface="Courier New" charset="0"/>
                <a:ea typeface="Courier New" charset="0"/>
                <a:cs typeface="Courier New" charset="0"/>
              </a:rPr>
              <a:t>orlamg</a:t>
            </a:r>
            <a:r>
              <a:rPr lang="en-GB" altLang="en-US" dirty="0">
                <a:latin typeface="Courier New" charset="0"/>
                <a:ea typeface="Courier New" charset="0"/>
                <a:cs typeface="Courier New" charset="0"/>
              </a:rPr>
              <a:t>]$ </a:t>
            </a:r>
            <a:r>
              <a:rPr lang="en-GB" altLang="en-US" dirty="0" err="1">
                <a:latin typeface="Courier New" charset="0"/>
                <a:ea typeface="Courier New" charset="0"/>
                <a:cs typeface="Courier New" charset="0"/>
              </a:rPr>
              <a:t>whois</a:t>
            </a:r>
            <a:r>
              <a:rPr lang="en-GB" altLang="en-US" dirty="0">
                <a:latin typeface="Courier New" charset="0"/>
                <a:ea typeface="Courier New" charset="0"/>
                <a:cs typeface="Courier New" charset="0"/>
              </a:rPr>
              <a:t> 2001:0770::/35</a:t>
            </a:r>
          </a:p>
          <a:p>
            <a:pPr>
              <a:lnSpc>
                <a:spcPct val="90000"/>
              </a:lnSpc>
            </a:pPr>
            <a:r>
              <a:rPr lang="en-GB" altLang="en-US" dirty="0">
                <a:latin typeface="Courier New" charset="0"/>
                <a:ea typeface="Courier New" charset="0"/>
                <a:cs typeface="Courier New" charset="0"/>
              </a:rPr>
              <a:t>% This is the RIPE </a:t>
            </a:r>
            <a:r>
              <a:rPr lang="en-GB" altLang="en-US" dirty="0" err="1">
                <a:latin typeface="Courier New" charset="0"/>
                <a:ea typeface="Courier New" charset="0"/>
                <a:cs typeface="Courier New" charset="0"/>
              </a:rPr>
              <a:t>Whois</a:t>
            </a:r>
            <a:r>
              <a:rPr lang="en-GB" altLang="en-US" dirty="0">
                <a:latin typeface="Courier New" charset="0"/>
                <a:ea typeface="Courier New" charset="0"/>
                <a:cs typeface="Courier New" charset="0"/>
              </a:rPr>
              <a:t> server.</a:t>
            </a:r>
          </a:p>
          <a:p>
            <a:pPr>
              <a:lnSpc>
                <a:spcPct val="90000"/>
              </a:lnSpc>
            </a:pPr>
            <a:endParaRPr lang="en-GB" altLang="en-US" dirty="0">
              <a:latin typeface="Courier New" charset="0"/>
              <a:ea typeface="Courier New" charset="0"/>
              <a:cs typeface="Courier New" charset="0"/>
            </a:endParaRPr>
          </a:p>
          <a:p>
            <a:pPr>
              <a:lnSpc>
                <a:spcPct val="90000"/>
              </a:lnSpc>
            </a:pPr>
            <a:r>
              <a:rPr lang="en-GB" altLang="en-US" dirty="0">
                <a:solidFill>
                  <a:srgbClr val="FF0000"/>
                </a:solidFill>
                <a:latin typeface="Courier New" charset="0"/>
                <a:ea typeface="Courier New" charset="0"/>
                <a:cs typeface="Courier New" charset="0"/>
              </a:rPr>
              <a:t>inet6num:     2001:0770::/35</a:t>
            </a:r>
          </a:p>
          <a:p>
            <a:pPr>
              <a:lnSpc>
                <a:spcPct val="90000"/>
              </a:lnSpc>
            </a:pPr>
            <a:r>
              <a:rPr lang="en-GB" altLang="en-US" dirty="0" err="1">
                <a:solidFill>
                  <a:srgbClr val="FF0000"/>
                </a:solidFill>
                <a:latin typeface="Courier New" charset="0"/>
                <a:ea typeface="Courier New" charset="0"/>
                <a:cs typeface="Courier New" charset="0"/>
              </a:rPr>
              <a:t>netname</a:t>
            </a:r>
            <a:r>
              <a:rPr lang="en-GB" altLang="en-US" dirty="0">
                <a:solidFill>
                  <a:srgbClr val="FF0000"/>
                </a:solidFill>
                <a:latin typeface="Courier New" charset="0"/>
                <a:ea typeface="Courier New" charset="0"/>
                <a:cs typeface="Courier New" charset="0"/>
              </a:rPr>
              <a:t>:      IE-HEANET-20011008</a:t>
            </a:r>
          </a:p>
          <a:p>
            <a:pPr>
              <a:lnSpc>
                <a:spcPct val="90000"/>
              </a:lnSpc>
            </a:pPr>
            <a:r>
              <a:rPr lang="en-GB" altLang="en-US" dirty="0" err="1">
                <a:solidFill>
                  <a:srgbClr val="FF0000"/>
                </a:solidFill>
                <a:latin typeface="Courier New" charset="0"/>
                <a:ea typeface="Courier New" charset="0"/>
                <a:cs typeface="Courier New" charset="0"/>
              </a:rPr>
              <a:t>descr</a:t>
            </a:r>
            <a:r>
              <a:rPr lang="en-GB" altLang="en-US" dirty="0">
                <a:solidFill>
                  <a:srgbClr val="FF0000"/>
                </a:solidFill>
                <a:latin typeface="Courier New" charset="0"/>
                <a:ea typeface="Courier New" charset="0"/>
                <a:cs typeface="Courier New" charset="0"/>
              </a:rPr>
              <a:t>:        Irelands Academic and Research Network</a:t>
            </a:r>
          </a:p>
          <a:p>
            <a:pPr>
              <a:lnSpc>
                <a:spcPct val="90000"/>
              </a:lnSpc>
            </a:pPr>
            <a:r>
              <a:rPr lang="en-GB" altLang="en-US" dirty="0">
                <a:latin typeface="Courier New" charset="0"/>
                <a:ea typeface="Courier New" charset="0"/>
                <a:cs typeface="Courier New" charset="0"/>
              </a:rPr>
              <a:t>country:      IE</a:t>
            </a:r>
          </a:p>
          <a:p>
            <a:pPr>
              <a:lnSpc>
                <a:spcPct val="90000"/>
              </a:lnSpc>
            </a:pPr>
            <a:r>
              <a:rPr lang="en-GB" altLang="en-US" dirty="0">
                <a:latin typeface="Courier New" charset="0"/>
                <a:ea typeface="Courier New" charset="0"/>
                <a:cs typeface="Courier New" charset="0"/>
              </a:rPr>
              <a:t>admin-c:      HN678-RIPE</a:t>
            </a:r>
          </a:p>
          <a:p>
            <a:pPr>
              <a:lnSpc>
                <a:spcPct val="90000"/>
              </a:lnSpc>
            </a:pPr>
            <a:r>
              <a:rPr lang="en-GB" altLang="en-US" dirty="0">
                <a:latin typeface="Courier New" charset="0"/>
                <a:ea typeface="Courier New" charset="0"/>
                <a:cs typeface="Courier New" charset="0"/>
              </a:rPr>
              <a:t>tech-c:       HN678-RIPE</a:t>
            </a:r>
          </a:p>
          <a:p>
            <a:pPr>
              <a:lnSpc>
                <a:spcPct val="90000"/>
              </a:lnSpc>
            </a:pPr>
            <a:r>
              <a:rPr lang="en-GB" altLang="en-US" dirty="0" err="1">
                <a:latin typeface="Courier New" charset="0"/>
                <a:ea typeface="Courier New" charset="0"/>
                <a:cs typeface="Courier New" charset="0"/>
              </a:rPr>
              <a:t>mnt</a:t>
            </a:r>
            <a:r>
              <a:rPr lang="en-GB" altLang="en-US" dirty="0">
                <a:latin typeface="Courier New" charset="0"/>
                <a:ea typeface="Courier New" charset="0"/>
                <a:cs typeface="Courier New" charset="0"/>
              </a:rPr>
              <a:t>-by:       RIPE-NCC-HM-MNT</a:t>
            </a:r>
          </a:p>
          <a:p>
            <a:pPr>
              <a:lnSpc>
                <a:spcPct val="90000"/>
              </a:lnSpc>
            </a:pPr>
            <a:r>
              <a:rPr lang="en-GB" altLang="en-US" dirty="0" err="1">
                <a:latin typeface="Courier New" charset="0"/>
                <a:ea typeface="Courier New" charset="0"/>
                <a:cs typeface="Courier New" charset="0"/>
              </a:rPr>
              <a:t>mnt</a:t>
            </a:r>
            <a:r>
              <a:rPr lang="en-GB" altLang="en-US" dirty="0">
                <a:latin typeface="Courier New" charset="0"/>
                <a:ea typeface="Courier New" charset="0"/>
                <a:cs typeface="Courier New" charset="0"/>
              </a:rPr>
              <a:t>-lower:    HEANET-NOC</a:t>
            </a:r>
          </a:p>
          <a:p>
            <a:pPr>
              <a:lnSpc>
                <a:spcPct val="90000"/>
              </a:lnSpc>
            </a:pPr>
            <a:r>
              <a:rPr lang="en-GB" altLang="en-US" dirty="0">
                <a:latin typeface="Courier New" charset="0"/>
                <a:ea typeface="Courier New" charset="0"/>
                <a:cs typeface="Courier New" charset="0"/>
              </a:rPr>
              <a:t>changed:      </a:t>
            </a:r>
            <a:r>
              <a:rPr lang="en-GB" altLang="en-US" dirty="0" err="1">
                <a:latin typeface="Courier New" charset="0"/>
                <a:ea typeface="Courier New" charset="0"/>
                <a:cs typeface="Courier New" charset="0"/>
              </a:rPr>
              <a:t>hostmaster@ripe.net</a:t>
            </a:r>
            <a:r>
              <a:rPr lang="en-GB" altLang="en-US" dirty="0">
                <a:latin typeface="Courier New" charset="0"/>
                <a:ea typeface="Courier New" charset="0"/>
                <a:cs typeface="Courier New" charset="0"/>
              </a:rPr>
              <a:t> 20011008</a:t>
            </a:r>
          </a:p>
          <a:p>
            <a:pPr>
              <a:lnSpc>
                <a:spcPct val="90000"/>
              </a:lnSpc>
            </a:pPr>
            <a:r>
              <a:rPr lang="en-GB" altLang="en-US" dirty="0">
                <a:latin typeface="Courier New" charset="0"/>
                <a:ea typeface="Courier New" charset="0"/>
                <a:cs typeface="Courier New" charset="0"/>
              </a:rPr>
              <a:t>source:       RIPE</a:t>
            </a:r>
          </a:p>
          <a:p>
            <a:endParaRPr lang="en-US" dirty="0"/>
          </a:p>
        </p:txBody>
      </p:sp>
    </p:spTree>
    <p:extLst>
      <p:ext uri="{BB962C8B-B14F-4D97-AF65-F5344CB8AC3E}">
        <p14:creationId xmlns:p14="http://schemas.microsoft.com/office/powerpoint/2010/main" val="159921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baseline="30000" dirty="0" smtClean="0"/>
              <a:t>st</a:t>
            </a:r>
            <a:r>
              <a:rPr lang="en-US" dirty="0" smtClean="0"/>
              <a:t> Assignment</a:t>
            </a:r>
            <a:endParaRPr lang="en-US" dirty="0"/>
          </a:p>
        </p:txBody>
      </p:sp>
      <p:sp>
        <p:nvSpPr>
          <p:cNvPr id="4" name="TextBox 3"/>
          <p:cNvSpPr txBox="1"/>
          <p:nvPr/>
        </p:nvSpPr>
        <p:spPr>
          <a:xfrm>
            <a:off x="311700" y="1312431"/>
            <a:ext cx="4206512" cy="3170099"/>
          </a:xfrm>
          <a:prstGeom prst="rect">
            <a:avLst/>
          </a:prstGeom>
          <a:noFill/>
        </p:spPr>
        <p:txBody>
          <a:bodyPr wrap="square" rtlCol="0">
            <a:spAutoFit/>
          </a:bodyPr>
          <a:lstStyle/>
          <a:p>
            <a:pPr marL="457200" indent="-457200">
              <a:buFont typeface="Arial" charset="0"/>
              <a:buChar char="•"/>
            </a:pPr>
            <a:r>
              <a:rPr lang="en-US" sz="2000" dirty="0"/>
              <a:t>We assigned the first IPv6 block outside of HEAnet infrastructure to David Malone &amp; Mike Knell in Trinity College Dublin November 2001. </a:t>
            </a:r>
            <a:endParaRPr lang="en-US" sz="2000" dirty="0" smtClean="0"/>
          </a:p>
          <a:p>
            <a:pPr marL="457200" indent="-457200">
              <a:buFont typeface="Arial" charset="0"/>
              <a:buChar char="•"/>
            </a:pPr>
            <a:endParaRPr lang="en-US" sz="2000" dirty="0" smtClean="0"/>
          </a:p>
          <a:p>
            <a:pPr marL="457200" indent="-457200">
              <a:buFont typeface="Arial" charset="0"/>
              <a:buChar char="•"/>
            </a:pPr>
            <a:endParaRPr lang="en-US" sz="2000" dirty="0" smtClean="0"/>
          </a:p>
          <a:p>
            <a:pPr marL="457200" indent="-457200"/>
            <a:endParaRPr lang="en-US" sz="2000" dirty="0" smtClean="0"/>
          </a:p>
          <a:p>
            <a:pPr marL="457200" indent="-457200">
              <a:buFont typeface="Arial" charset="0"/>
              <a:buChar char="•"/>
            </a:pPr>
            <a:r>
              <a:rPr lang="en-US" sz="2000" dirty="0"/>
              <a:t>INEX received their </a:t>
            </a:r>
            <a:r>
              <a:rPr lang="en-US" sz="2000" dirty="0" smtClean="0"/>
              <a:t>assignment </a:t>
            </a:r>
            <a:r>
              <a:rPr lang="en-US" sz="2000" dirty="0"/>
              <a:t>14</a:t>
            </a:r>
            <a:r>
              <a:rPr lang="en-US" sz="2000" baseline="30000" dirty="0"/>
              <a:t>th</a:t>
            </a:r>
            <a:r>
              <a:rPr lang="en-US" sz="2000" dirty="0"/>
              <a:t> April </a:t>
            </a:r>
            <a:r>
              <a:rPr lang="en-US" sz="2000" dirty="0" smtClean="0"/>
              <a:t>2003</a:t>
            </a:r>
          </a:p>
        </p:txBody>
      </p:sp>
      <p:sp>
        <p:nvSpPr>
          <p:cNvPr id="5" name="TextBox 4"/>
          <p:cNvSpPr txBox="1"/>
          <p:nvPr/>
        </p:nvSpPr>
        <p:spPr>
          <a:xfrm>
            <a:off x="3593054" y="4174753"/>
            <a:ext cx="4980790" cy="954107"/>
          </a:xfrm>
          <a:prstGeom prst="rect">
            <a:avLst/>
          </a:prstGeom>
          <a:noFill/>
        </p:spPr>
        <p:txBody>
          <a:bodyPr wrap="square" rtlCol="0">
            <a:spAutoFit/>
          </a:bodyPr>
          <a:lstStyle/>
          <a:p>
            <a:r>
              <a:rPr lang="en-US" dirty="0" smtClean="0">
                <a:latin typeface="Courier New" charset="0"/>
                <a:ea typeface="Courier New" charset="0"/>
                <a:cs typeface="Courier New" charset="0"/>
              </a:rPr>
              <a:t>“</a:t>
            </a:r>
            <a:r>
              <a:rPr lang="en-IE" kern="1200" dirty="0">
                <a:solidFill>
                  <a:schemeClr val="tx1"/>
                </a:solidFill>
                <a:latin typeface="Courier New" charset="0"/>
                <a:ea typeface="Courier New" charset="0"/>
                <a:cs typeface="Courier New" charset="0"/>
              </a:rPr>
              <a:t>Although you requested a /64 address </a:t>
            </a:r>
            <a:r>
              <a:rPr lang="en-IE" kern="1200" dirty="0" smtClean="0">
                <a:solidFill>
                  <a:schemeClr val="tx1"/>
                </a:solidFill>
                <a:latin typeface="Courier New" charset="0"/>
                <a:ea typeface="Courier New" charset="0"/>
                <a:cs typeface="Courier New" charset="0"/>
              </a:rPr>
              <a:t>space assignment, </a:t>
            </a:r>
            <a:r>
              <a:rPr lang="en-IE" kern="1200" dirty="0">
                <a:solidFill>
                  <a:schemeClr val="tx1"/>
                </a:solidFill>
                <a:latin typeface="Courier New" charset="0"/>
                <a:ea typeface="Courier New" charset="0"/>
                <a:cs typeface="Courier New" charset="0"/>
              </a:rPr>
              <a:t>HEAnet allocate a /48 </a:t>
            </a:r>
            <a:r>
              <a:rPr lang="en-IE" kern="1200" dirty="0" smtClean="0">
                <a:solidFill>
                  <a:schemeClr val="tx1"/>
                </a:solidFill>
                <a:latin typeface="Courier New" charset="0"/>
                <a:ea typeface="Courier New" charset="0"/>
                <a:cs typeface="Courier New" charset="0"/>
              </a:rPr>
              <a:t>to </a:t>
            </a:r>
            <a:r>
              <a:rPr lang="en-IE" kern="1200" dirty="0">
                <a:solidFill>
                  <a:schemeClr val="tx1"/>
                </a:solidFill>
                <a:latin typeface="Courier New" charset="0"/>
                <a:ea typeface="Courier New" charset="0"/>
                <a:cs typeface="Courier New" charset="0"/>
              </a:rPr>
              <a:t>each of our customers who request IPv6 space.</a:t>
            </a:r>
            <a:r>
              <a:rPr lang="en-US" kern="1200" dirty="0">
                <a:solidFill>
                  <a:schemeClr val="tx1"/>
                </a:solidFill>
                <a:latin typeface="Courier New" charset="0"/>
                <a:ea typeface="Courier New" charset="0"/>
                <a:cs typeface="Courier New" charset="0"/>
              </a:rPr>
              <a:t>”</a:t>
            </a:r>
          </a:p>
          <a:p>
            <a:endParaRPr lang="en-US" dirty="0">
              <a:latin typeface="Courier New" charset="0"/>
              <a:ea typeface="Courier New" charset="0"/>
              <a:cs typeface="Courier New"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7754" y="1105583"/>
            <a:ext cx="3146611" cy="2517289"/>
          </a:xfrm>
          <a:prstGeom prst="rect">
            <a:avLst/>
          </a:prstGeom>
        </p:spPr>
      </p:pic>
    </p:spTree>
    <p:extLst>
      <p:ext uri="{BB962C8B-B14F-4D97-AF65-F5344CB8AC3E}">
        <p14:creationId xmlns:p14="http://schemas.microsoft.com/office/powerpoint/2010/main" val="145453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1700" y="93021"/>
            <a:ext cx="2808000" cy="755700"/>
          </a:xfrm>
        </p:spPr>
        <p:txBody>
          <a:bodyPr/>
          <a:lstStyle/>
          <a:p>
            <a:r>
              <a:rPr lang="en-US" dirty="0" smtClean="0"/>
              <a:t>The Case for IPv6</a:t>
            </a:r>
            <a:endParaRPr lang="en-US" dirty="0"/>
          </a:p>
        </p:txBody>
      </p:sp>
      <p:sp>
        <p:nvSpPr>
          <p:cNvPr id="4" name="Text Placeholder 3"/>
          <p:cNvSpPr>
            <a:spLocks noGrp="1"/>
          </p:cNvSpPr>
          <p:nvPr>
            <p:ph type="body" idx="1"/>
          </p:nvPr>
        </p:nvSpPr>
        <p:spPr>
          <a:xfrm>
            <a:off x="311700" y="1183342"/>
            <a:ext cx="3700902" cy="3775934"/>
          </a:xfrm>
        </p:spPr>
        <p:txBody>
          <a:bodyPr/>
          <a:lstStyle/>
          <a:p>
            <a:r>
              <a:rPr lang="en-US" sz="1600" dirty="0" smtClean="0">
                <a:solidFill>
                  <a:schemeClr val="bg2"/>
                </a:solidFill>
              </a:rPr>
              <a:t>“The </a:t>
            </a:r>
            <a:r>
              <a:rPr lang="en-US" sz="1600" dirty="0">
                <a:solidFill>
                  <a:schemeClr val="bg2"/>
                </a:solidFill>
              </a:rPr>
              <a:t>move to IPv6 will </a:t>
            </a:r>
            <a:r>
              <a:rPr lang="en-US" sz="1600" b="1" dirty="0">
                <a:solidFill>
                  <a:schemeClr val="bg2"/>
                </a:solidFill>
              </a:rPr>
              <a:t>rejuvenate the infrastructure of the Internet</a:t>
            </a:r>
            <a:r>
              <a:rPr lang="en-US" sz="1600" dirty="0">
                <a:solidFill>
                  <a:schemeClr val="bg2"/>
                </a:solidFill>
              </a:rPr>
              <a:t>. While it is invisible to most end-users, the IP protocol is a fundamental technology that allowed the development and wide deployment of the Internet as we know it, and allowed researchers and entrepreneurs to develop new services and products unhindered by geographic location</a:t>
            </a:r>
            <a:r>
              <a:rPr lang="en-US" sz="1600" dirty="0" smtClean="0">
                <a:solidFill>
                  <a:schemeClr val="bg2"/>
                </a:solidFill>
              </a:rPr>
              <a:t>.”</a:t>
            </a:r>
          </a:p>
          <a:p>
            <a:r>
              <a:rPr lang="en-US" sz="1600" dirty="0" smtClean="0">
                <a:solidFill>
                  <a:schemeClr val="bg2"/>
                </a:solidFill>
              </a:rPr>
              <a:t>Email to DCMNR Nov 2003 - “The case for IPv6”</a:t>
            </a:r>
            <a:endParaRPr lang="en-US" sz="1600" dirty="0">
              <a:solidFill>
                <a:schemeClr val="bg2"/>
              </a:solidFill>
            </a:endParaRPr>
          </a:p>
          <a:p>
            <a:endParaRPr lang="en-US" dirty="0"/>
          </a:p>
        </p:txBody>
      </p:sp>
      <p:sp>
        <p:nvSpPr>
          <p:cNvPr id="5" name="TextBox 4"/>
          <p:cNvSpPr txBox="1"/>
          <p:nvPr/>
        </p:nvSpPr>
        <p:spPr>
          <a:xfrm>
            <a:off x="4227755" y="1145689"/>
            <a:ext cx="3517751" cy="2277547"/>
          </a:xfrm>
          <a:prstGeom prst="rect">
            <a:avLst/>
          </a:prstGeom>
          <a:noFill/>
        </p:spPr>
        <p:txBody>
          <a:bodyPr wrap="square" rtlCol="0">
            <a:spAutoFit/>
          </a:bodyPr>
          <a:lstStyle/>
          <a:p>
            <a:r>
              <a:rPr lang="en-US" dirty="0" smtClean="0">
                <a:solidFill>
                  <a:srgbClr val="595959"/>
                </a:solidFill>
              </a:rPr>
              <a:t>“This </a:t>
            </a:r>
            <a:r>
              <a:rPr lang="en-US" dirty="0">
                <a:solidFill>
                  <a:srgbClr val="595959"/>
                </a:solidFill>
              </a:rPr>
              <a:t>leaves Ireland with the opportunity to take a leading position in IPv6 deployment. Quite some progress has already been achieved. Teams at the major ISPs are working, to a greater or lesser extent, on IPv6 and production IPv6 service has been rolled out on HEAnet's national backbone, </a:t>
            </a:r>
            <a:r>
              <a:rPr lang="en-US" sz="1600" dirty="0">
                <a:solidFill>
                  <a:srgbClr val="595959"/>
                </a:solidFill>
              </a:rPr>
              <a:t>which</a:t>
            </a:r>
            <a:r>
              <a:rPr lang="en-US" dirty="0">
                <a:solidFill>
                  <a:srgbClr val="595959"/>
                </a:solidFill>
              </a:rPr>
              <a:t> is now ready to connect customers natively or via a number of transition </a:t>
            </a:r>
            <a:r>
              <a:rPr lang="en-US" dirty="0" smtClean="0">
                <a:solidFill>
                  <a:srgbClr val="595959"/>
                </a:solidFill>
              </a:rPr>
              <a:t>mechanisms</a:t>
            </a:r>
            <a:r>
              <a:rPr lang="en-US" dirty="0" smtClean="0"/>
              <a:t>”</a:t>
            </a:r>
            <a:endParaRPr lang="en-US" dirty="0"/>
          </a:p>
        </p:txBody>
      </p:sp>
      <p:sp>
        <p:nvSpPr>
          <p:cNvPr id="6" name="TextBox 5"/>
          <p:cNvSpPr txBox="1"/>
          <p:nvPr/>
        </p:nvSpPr>
        <p:spPr>
          <a:xfrm>
            <a:off x="5378823" y="3525871"/>
            <a:ext cx="3442447" cy="1446550"/>
          </a:xfrm>
          <a:prstGeom prst="rect">
            <a:avLst/>
          </a:prstGeom>
          <a:noFill/>
        </p:spPr>
        <p:txBody>
          <a:bodyPr wrap="square" rtlCol="0">
            <a:spAutoFit/>
          </a:bodyPr>
          <a:lstStyle/>
          <a:p>
            <a:r>
              <a:rPr lang="en-US" dirty="0" smtClean="0">
                <a:solidFill>
                  <a:srgbClr val="595959"/>
                </a:solidFill>
              </a:rPr>
              <a:t>“While </a:t>
            </a:r>
            <a:r>
              <a:rPr lang="en-US" dirty="0">
                <a:solidFill>
                  <a:srgbClr val="595959"/>
                </a:solidFill>
              </a:rPr>
              <a:t>good progress has been made so far, there are a number of obstacles preventing the widespread deployment of IPv6 in Ireland and elsewhere.</a:t>
            </a:r>
          </a:p>
          <a:p>
            <a:r>
              <a:rPr lang="en-US" dirty="0"/>
              <a:t> </a:t>
            </a:r>
          </a:p>
          <a:p>
            <a:r>
              <a:rPr lang="en-US" sz="1800" b="1" dirty="0">
                <a:solidFill>
                  <a:srgbClr val="FF0000"/>
                </a:solidFill>
              </a:rPr>
              <a:t>Chief among these is </a:t>
            </a:r>
            <a:r>
              <a:rPr lang="en-US" sz="1800" b="1" dirty="0" smtClean="0">
                <a:solidFill>
                  <a:srgbClr val="FF0000"/>
                </a:solidFill>
              </a:rPr>
              <a:t>inertia</a:t>
            </a:r>
            <a:r>
              <a:rPr lang="en-US" dirty="0" smtClean="0"/>
              <a:t>.”</a:t>
            </a:r>
            <a:endParaRPr lang="en-US" dirty="0"/>
          </a:p>
        </p:txBody>
      </p:sp>
    </p:spTree>
    <p:extLst>
      <p:ext uri="{BB962C8B-B14F-4D97-AF65-F5344CB8AC3E}">
        <p14:creationId xmlns:p14="http://schemas.microsoft.com/office/powerpoint/2010/main" val="345715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v6 Transit</a:t>
            </a:r>
            <a:endParaRPr lang="en-US" dirty="0"/>
          </a:p>
        </p:txBody>
      </p:sp>
      <p:sp>
        <p:nvSpPr>
          <p:cNvPr id="3" name="TextBox 2"/>
          <p:cNvSpPr txBox="1"/>
          <p:nvPr/>
        </p:nvSpPr>
        <p:spPr>
          <a:xfrm>
            <a:off x="311700" y="1021976"/>
            <a:ext cx="8401994" cy="3539431"/>
          </a:xfrm>
          <a:prstGeom prst="rect">
            <a:avLst/>
          </a:prstGeom>
          <a:noFill/>
        </p:spPr>
        <p:txBody>
          <a:bodyPr wrap="square" rtlCol="0">
            <a:spAutoFit/>
          </a:bodyPr>
          <a:lstStyle/>
          <a:p>
            <a:pPr marL="285750" indent="-285750">
              <a:buFont typeface="Arial" charset="0"/>
              <a:buChar char="•"/>
            </a:pPr>
            <a:r>
              <a:rPr lang="en-US" sz="2800" dirty="0" smtClean="0"/>
              <a:t>Not an easy task in 2001</a:t>
            </a:r>
            <a:r>
              <a:rPr lang="is-IS" sz="2800" dirty="0" smtClean="0"/>
              <a:t>…</a:t>
            </a:r>
          </a:p>
          <a:p>
            <a:pPr marL="285750" indent="-285750">
              <a:buFont typeface="Arial" charset="0"/>
              <a:buChar char="•"/>
            </a:pPr>
            <a:endParaRPr lang="en-US" sz="2800" dirty="0" smtClean="0"/>
          </a:p>
          <a:p>
            <a:pPr marL="285750" indent="-285750">
              <a:buFont typeface="Arial" charset="0"/>
              <a:buChar char="•"/>
            </a:pPr>
            <a:r>
              <a:rPr lang="en-US" sz="2800" dirty="0" smtClean="0"/>
              <a:t>First we peered at </a:t>
            </a:r>
            <a:r>
              <a:rPr lang="en-US" sz="2800" dirty="0" err="1" smtClean="0"/>
              <a:t>StarTap</a:t>
            </a:r>
            <a:r>
              <a:rPr lang="en-US" sz="2800" dirty="0" smtClean="0"/>
              <a:t> in Chicago to connect to 6TAP</a:t>
            </a:r>
          </a:p>
          <a:p>
            <a:endParaRPr lang="en-US" sz="2800" dirty="0" smtClean="0"/>
          </a:p>
          <a:p>
            <a:pPr marL="285750" indent="-285750">
              <a:buFont typeface="Arial" charset="0"/>
              <a:buChar char="•"/>
            </a:pPr>
            <a:r>
              <a:rPr lang="en-US" sz="2800" dirty="0" smtClean="0"/>
              <a:t>Later we got IPv6 Tunnels to various Tier1 Transit providers - </a:t>
            </a:r>
            <a:r>
              <a:rPr lang="en-US" sz="2800" dirty="0" err="1" smtClean="0"/>
              <a:t>UUnet</a:t>
            </a:r>
            <a:r>
              <a:rPr lang="en-US" sz="2800" dirty="0" smtClean="0"/>
              <a:t> (UK), </a:t>
            </a:r>
            <a:r>
              <a:rPr lang="en-US" sz="2800" dirty="0" err="1" smtClean="0"/>
              <a:t>Chello</a:t>
            </a:r>
            <a:r>
              <a:rPr lang="en-US" sz="2800" dirty="0" smtClean="0"/>
              <a:t> (NL)</a:t>
            </a:r>
            <a:r>
              <a:rPr lang="is-IS" sz="2800" dirty="0" smtClean="0"/>
              <a:t>…</a:t>
            </a:r>
            <a:endParaRPr lang="en-US" sz="2800" dirty="0" smtClean="0"/>
          </a:p>
          <a:p>
            <a:pPr marL="285750" indent="-285750">
              <a:buFont typeface="Arial" charset="0"/>
              <a:buChar char="•"/>
            </a:pPr>
            <a:endParaRPr lang="en-US" sz="2800" dirty="0"/>
          </a:p>
        </p:txBody>
      </p:sp>
    </p:spTree>
    <p:extLst>
      <p:ext uri="{BB962C8B-B14F-4D97-AF65-F5344CB8AC3E}">
        <p14:creationId xmlns:p14="http://schemas.microsoft.com/office/powerpoint/2010/main" val="265250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HEAnet’s IPv6 Network circa 2002</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96" t="-19247" r="-296" b="19221"/>
          <a:stretch/>
        </p:blipFill>
        <p:spPr>
          <a:xfrm>
            <a:off x="683065" y="0"/>
            <a:ext cx="7836991" cy="5143500"/>
          </a:xfrm>
          <a:prstGeom prst="rect">
            <a:avLst/>
          </a:prstGeom>
        </p:spPr>
      </p:pic>
    </p:spTree>
    <p:extLst>
      <p:ext uri="{BB962C8B-B14F-4D97-AF65-F5344CB8AC3E}">
        <p14:creationId xmlns:p14="http://schemas.microsoft.com/office/powerpoint/2010/main" val="1861778576"/>
      </p:ext>
    </p:extLst>
  </p:cSld>
  <p:clrMapOvr>
    <a:masterClrMapping/>
  </p:clrMapOvr>
  <p:timing>
    <p:tnLst>
      <p:par>
        <p:cTn id="1" dur="indefinite" restart="never" nodeType="tmRoot"/>
      </p:par>
    </p:tnLst>
  </p:timing>
</p:sld>
</file>

<file path=ppt/theme/theme1.xml><?xml version="1.0" encoding="utf-8"?>
<a:theme xmlns:a="http://schemas.openxmlformats.org/drawingml/2006/main" name="heanet-kd-tnc">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n Irish IPv6 Fairytale" id="{DF34DBA2-94CA-DA47-B347-92FA2AF7A63E}" vid="{AE2FC438-DED6-544F-AE5B-07378CF1AF8F}"/>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17577</TotalTime>
  <Words>1329</Words>
  <Application>Microsoft Macintosh PowerPoint</Application>
  <PresentationFormat>On-screen Show (16:9)</PresentationFormat>
  <Paragraphs>122</Paragraphs>
  <Slides>17</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Courier New</vt:lpstr>
      <vt:lpstr>Verdana</vt:lpstr>
      <vt:lpstr>Wingdings</vt:lpstr>
      <vt:lpstr>Arial</vt:lpstr>
      <vt:lpstr>heanet-kd-tnc</vt:lpstr>
      <vt:lpstr>An Irish IPv6 Fairytale  iNOG:A meeting 24th November 2016 Orla McGann</vt:lpstr>
      <vt:lpstr>Who are HEAnet?</vt:lpstr>
      <vt:lpstr>PowerPoint Presentation</vt:lpstr>
      <vt:lpstr>Once upon a time…</vt:lpstr>
      <vt:lpstr>6Bone and RIPE Allocations</vt:lpstr>
      <vt:lpstr>1st Assignment</vt:lpstr>
      <vt:lpstr>The Case for IPv6</vt:lpstr>
      <vt:lpstr>Getting v6 Transit</vt:lpstr>
      <vt:lpstr>HEAnet’s IPv6 Network circa 2002</vt:lpstr>
      <vt:lpstr>Native IPv6 Transit</vt:lpstr>
      <vt:lpstr>PowerPoint Presentation</vt:lpstr>
      <vt:lpstr>SixXS</vt:lpstr>
      <vt:lpstr>Designing HEAnet v6 Services</vt:lpstr>
      <vt:lpstr>Turning on IPv6 on our DNS resolvers</vt:lpstr>
      <vt:lpstr>Is there a Happy Ending for IPv6?</vt:lpstr>
      <vt:lpstr>Questions?</vt:lpstr>
      <vt:lpstr>Additional 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to the cloud As easy as 1, 2, …4?</dc:title>
  <cp:lastModifiedBy>Orla McGann</cp:lastModifiedBy>
  <cp:revision>101</cp:revision>
  <dcterms:created xsi:type="dcterms:W3CDTF">2016-11-23T20:47:58Z</dcterms:created>
  <dcterms:modified xsi:type="dcterms:W3CDTF">2016-11-25T12:54:12Z</dcterms:modified>
</cp:coreProperties>
</file>